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709" r:id="rId2"/>
  </p:sldMasterIdLst>
  <p:notesMasterIdLst>
    <p:notesMasterId r:id="rId45"/>
  </p:notesMasterIdLst>
  <p:handoutMasterIdLst>
    <p:handoutMasterId r:id="rId46"/>
  </p:handoutMasterIdLst>
  <p:sldIdLst>
    <p:sldId id="757" r:id="rId3"/>
    <p:sldId id="912" r:id="rId4"/>
    <p:sldId id="915" r:id="rId5"/>
    <p:sldId id="346" r:id="rId6"/>
    <p:sldId id="916" r:id="rId7"/>
    <p:sldId id="917" r:id="rId8"/>
    <p:sldId id="918" r:id="rId9"/>
    <p:sldId id="353" r:id="rId10"/>
    <p:sldId id="919" r:id="rId11"/>
    <p:sldId id="834" r:id="rId12"/>
    <p:sldId id="944" r:id="rId13"/>
    <p:sldId id="874" r:id="rId14"/>
    <p:sldId id="257" r:id="rId15"/>
    <p:sldId id="946" r:id="rId16"/>
    <p:sldId id="836" r:id="rId17"/>
    <p:sldId id="914" r:id="rId18"/>
    <p:sldId id="948" r:id="rId19"/>
    <p:sldId id="949" r:id="rId20"/>
    <p:sldId id="838" r:id="rId21"/>
    <p:sldId id="837" r:id="rId22"/>
    <p:sldId id="839" r:id="rId23"/>
    <p:sldId id="945" r:id="rId24"/>
    <p:sldId id="840" r:id="rId25"/>
    <p:sldId id="855" r:id="rId26"/>
    <p:sldId id="947" r:id="rId27"/>
    <p:sldId id="953" r:id="rId28"/>
    <p:sldId id="920" r:id="rId29"/>
    <p:sldId id="921" r:id="rId30"/>
    <p:sldId id="922" r:id="rId31"/>
    <p:sldId id="923" r:id="rId32"/>
    <p:sldId id="924" r:id="rId33"/>
    <p:sldId id="925" r:id="rId34"/>
    <p:sldId id="932" r:id="rId35"/>
    <p:sldId id="926" r:id="rId36"/>
    <p:sldId id="927" r:id="rId37"/>
    <p:sldId id="929" r:id="rId38"/>
    <p:sldId id="930" r:id="rId39"/>
    <p:sldId id="933" r:id="rId40"/>
    <p:sldId id="931" r:id="rId41"/>
    <p:sldId id="934" r:id="rId42"/>
    <p:sldId id="955" r:id="rId43"/>
    <p:sldId id="951" r:id="rId44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D Camm" initials="JD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3D0"/>
    <a:srgbClr val="1742A1"/>
    <a:srgbClr val="9A0000"/>
    <a:srgbClr val="9E7E38"/>
    <a:srgbClr val="FFFF00"/>
    <a:srgbClr val="050505"/>
    <a:srgbClr val="59C76B"/>
    <a:srgbClr val="983222"/>
    <a:srgbClr val="4C1911"/>
    <a:srgbClr val="766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2840" autoAdjust="0"/>
  </p:normalViewPr>
  <p:slideViewPr>
    <p:cSldViewPr snapToGrid="0" snapToObjects="1">
      <p:cViewPr>
        <p:scale>
          <a:sx n="121" d="100"/>
          <a:sy n="121" d="100"/>
        </p:scale>
        <p:origin x="1112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5/28/20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5/28/20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50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thing that separates the analytic professionals from one another, is their skill in manipulating data across many platforms.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think almost all of our exercises take advantage of real-world data. you’ll hear people often lament that 80% of their time is doing data preparation and 20% of their time is doing analysis, i think that is a little trite sound bite that software vendors like to throw around, yes a lot of time is spent manipulating data - you should spend your time manipulating it! The framework for data analysis that i use, and wish spelled something cute,  boils down to a series of phases and i organize my programs around these phases: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1. Acquiring, Importing &amp; Stage data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2. Structuring data (Sort, Aggregate, Join, Transpose)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3. Profile for Quality (Descriptive &amp; Qualitative)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4. Cleansing &amp; Transformation (also known as Feature engineering - ranges everything from missing value handling, clustering, pca, etc. )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5. Exploratory Data Analysis ( Descriptive, Univariate, Multivariate, etc)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6. Modeling &amp; Validation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7. Integration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8. Monitoring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9. Rinse Repeat 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4412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69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34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  <a:p>
            <a:r>
              <a:rPr lang="en-US" sz="1200" dirty="0"/>
              <a:t>In NYC the peak demand for electricity is rising. </a:t>
            </a:r>
          </a:p>
          <a:p>
            <a:r>
              <a:rPr lang="en-US" sz="1200" dirty="0"/>
              <a:t>The infrastructure dates back to the 1880’s from the time of Thomas Edison.</a:t>
            </a:r>
          </a:p>
          <a:p>
            <a:r>
              <a:rPr lang="en-US" sz="1200" dirty="0"/>
              <a:t>Power failures occur fairly often (enough to do statistics) and are expensive to repair</a:t>
            </a:r>
          </a:p>
          <a:p>
            <a:r>
              <a:rPr lang="en-US" sz="1200" dirty="0"/>
              <a:t>We want to determine how to prioritize manhole inspections in order to reduce the number of manhole events (fires, explosions, outages) in the future.</a:t>
            </a:r>
          </a:p>
          <a:p>
            <a:r>
              <a:rPr lang="en-US" sz="1200" dirty="0"/>
              <a:t>This is a real problem.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1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15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42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28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957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there are something like a dozen homework assignments, every other week we’ll have a online Zoom session, and we have two “real-world projects” for the mid-term and final. </a:t>
            </a:r>
            <a:endParaRPr dirty="0"/>
          </a:p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like any class you take, online can be somewhat challenging - you’ll get out of this class what you put into it</a:t>
            </a:r>
            <a:endParaRPr dirty="0"/>
          </a:p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this class is foundational, and if you want to make yourself more marketable earn significantly more $$, developing your analytic programing skills will payoff in short order. </a:t>
            </a:r>
            <a:endParaRPr dirty="0"/>
          </a:p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finally, keep your code handy; almost all good programmers are good scavengers, </a:t>
            </a:r>
            <a:r>
              <a:rPr lang="en-US" dirty="0" err="1"/>
              <a:t>i</a:t>
            </a:r>
            <a:r>
              <a:rPr lang="en-US" dirty="0"/>
              <a:t> reuse old code all the time, find snippets on the internet; simple things like indentation and some comments </a:t>
            </a:r>
            <a:r>
              <a:rPr lang="en-US" dirty="0" err="1"/>
              <a:t>everyonw</a:t>
            </a:r>
            <a:r>
              <a:rPr lang="en-US" dirty="0"/>
              <a:t> and again will make your life so much easier. </a:t>
            </a:r>
            <a:endParaRPr dirty="0"/>
          </a:p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1386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284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8" name="Picture 7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  <p:pic>
        <p:nvPicPr>
          <p:cNvPr id="7" name="Picture 6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14100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21134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943" y="3738742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  <p:pic>
        <p:nvPicPr>
          <p:cNvPr id="12" name="Picture 11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70776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4809" y="6426787"/>
            <a:ext cx="554038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9" name="Picture 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  <p:pic>
        <p:nvPicPr>
          <p:cNvPr id="11" name="Picture 10" descr="WFU_Univ_Black_Shield-only.eps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667317" y="265536"/>
            <a:ext cx="355191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9818" y="188059"/>
            <a:ext cx="2515438" cy="779700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2635256" y="408631"/>
            <a:ext cx="6047152" cy="338554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457202" y="2690337"/>
            <a:ext cx="3883025" cy="1477328"/>
          </a:xfrm>
        </p:spPr>
        <p:txBody>
          <a:bodyPr wrap="square" anchor="ctr">
            <a:spAutoFit/>
          </a:bodyPr>
          <a:lstStyle>
            <a:lvl1pPr>
              <a:defRPr sz="1800" baseline="0"/>
            </a:lvl1pPr>
            <a:lvl2pPr>
              <a:defRPr sz="1600" baseline="0"/>
            </a:lvl2pPr>
            <a:lvl3pPr>
              <a:defRPr sz="1400"/>
            </a:lvl3pPr>
            <a:lvl4pPr>
              <a:defRPr sz="1200"/>
            </a:lvl4pPr>
            <a:lvl5pPr>
              <a:defRPr sz="10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4802188" y="2505671"/>
            <a:ext cx="3880221" cy="1846660"/>
          </a:xfrm>
        </p:spPr>
        <p:txBody>
          <a:bodyPr wrap="square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Box 5"/>
          <p:cNvSpPr txBox="1"/>
          <p:nvPr/>
        </p:nvSpPr>
        <p:spPr>
          <a:xfrm>
            <a:off x="1" y="6678464"/>
            <a:ext cx="1931989" cy="15388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" kern="300" spc="50" dirty="0">
                <a:solidFill>
                  <a:srgbClr val="B0B7BB">
                    <a:lumMod val="40000"/>
                    <a:lumOff val="60000"/>
                  </a:srgbClr>
                </a:solidFill>
                <a:latin typeface="Arial"/>
                <a:ea typeface="ＭＳ Ｐゴシック" pitchFamily="34" charset="-128"/>
                <a:cs typeface="Arial"/>
              </a:rPr>
              <a:t>Copyright © 2015, SAS Institute Inc. All rights reserved.</a:t>
            </a:r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0441" y="6227611"/>
            <a:ext cx="1018358" cy="315899"/>
          </a:xfrm>
          <a:prstGeom prst="rect">
            <a:avLst/>
          </a:prstGeom>
        </p:spPr>
      </p:pic>
      <p:cxnSp>
        <p:nvCxnSpPr>
          <p:cNvPr id="16" name="Straight Connector 7"/>
          <p:cNvCxnSpPr/>
          <p:nvPr/>
        </p:nvCxnSpPr>
        <p:spPr bwMode="auto">
          <a:xfrm>
            <a:off x="2635256" y="0"/>
            <a:ext cx="0" cy="12192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9458996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45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929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25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181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532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9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255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2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107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  <p:pic>
        <p:nvPicPr>
          <p:cNvPr id="18" name="Picture 17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5" y="415259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87" y="437070"/>
            <a:ext cx="480425" cy="4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04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078" y="100031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2617301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1357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2617301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51357" y="2070847"/>
            <a:ext cx="2630748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6031989" y="2447365"/>
            <a:ext cx="2630748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31989" y="2070847"/>
            <a:ext cx="2630748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536" y="1400284"/>
            <a:ext cx="356520" cy="3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26" r:id="rId2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D9310-CA16-465E-86C2-0154C5763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5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PythonDataScienceHandboo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groups/shared_links/7d61e3049a69ba7225a5ddbb2e4304e86df3f4a8dbdd005f5bd6cfb8b0ba135b" TargetMode="External"/><Relationship Id="rId2" Type="http://schemas.openxmlformats.org/officeDocument/2006/relationships/hyperlink" Target="https://www.datacamp.com/groups/shared_links/9f6086c93f50e8d4aa52bb1de257115f6ee45109c9d52402ebc13073ac2b61d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7" Type="http://schemas.openxmlformats.org/officeDocument/2006/relationships/hyperlink" Target="https://seaborn.pydata.or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atplotlib.org/" TargetMode="External"/><Relationship Id="rId5" Type="http://schemas.openxmlformats.org/officeDocument/2006/relationships/hyperlink" Target="https://scikit-learn.org/stable/" TargetMode="External"/><Relationship Id="rId4" Type="http://schemas.openxmlformats.org/officeDocument/2006/relationships/hyperlink" Target="https://pandas.pydata.org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ftp://ftp.software.ibm.com/software/analytics/spss/support/Modeler/Documentation/14/UserManual/CRISP-DM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pandas.pydata.org/pandas-docs/stable/reference/api/pandas.Series.html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pandas.pydata.org/pandas-docs/stable/reference/api/pandas.DataFframe.html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pandas.pydata.org/pandas-docs/stable/reference/api/pandas.Series.html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etro.us/whats-the-deal-with-nycs-exploding-manhole-covers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 dirty="0">
                <a:latin typeface="+mj-lt"/>
                <a:ea typeface="+mj-ea"/>
                <a:cs typeface="+mj-cs"/>
              </a:rPr>
              <a:t>BUS281A</a:t>
            </a: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2438" y="2377440"/>
            <a:ext cx="2057400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523875" y="4860974"/>
            <a:ext cx="8481581" cy="612265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BUS281A:  Hands on Data Science w. Python</a:t>
            </a:r>
            <a:br>
              <a:rPr lang="en-US" dirty="0"/>
            </a:br>
            <a:r>
              <a:rPr lang="en-US" dirty="0"/>
              <a:t>Mike Ames</a:t>
            </a:r>
          </a:p>
        </p:txBody>
      </p:sp>
    </p:spTree>
    <p:extLst>
      <p:ext uri="{BB962C8B-B14F-4D97-AF65-F5344CB8AC3E}">
        <p14:creationId xmlns:p14="http://schemas.microsoft.com/office/powerpoint/2010/main" val="321940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0564-E480-43A3-BFD4-FA0B15CE9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1A078-B543-4CE0-9758-3FA610EBE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781175"/>
            <a:ext cx="8161432" cy="4645611"/>
          </a:xfrm>
        </p:spPr>
        <p:txBody>
          <a:bodyPr>
            <a:normAutofit/>
          </a:bodyPr>
          <a:lstStyle/>
          <a:p>
            <a:r>
              <a:rPr lang="en-US" dirty="0"/>
              <a:t>Syllabus </a:t>
            </a:r>
          </a:p>
          <a:p>
            <a:r>
              <a:rPr lang="en-US" dirty="0"/>
              <a:t>Getting Started</a:t>
            </a:r>
          </a:p>
          <a:p>
            <a:r>
              <a:rPr lang="en-US" dirty="0"/>
              <a:t>Get Python &amp; Jupyter Setup </a:t>
            </a:r>
          </a:p>
          <a:p>
            <a:r>
              <a:rPr lang="en-US" dirty="0"/>
              <a:t>Create your First Notebook </a:t>
            </a:r>
          </a:p>
          <a:p>
            <a:r>
              <a:rPr lang="en-US" dirty="0"/>
              <a:t>Data Camp Overview </a:t>
            </a:r>
          </a:p>
          <a:p>
            <a:r>
              <a:rPr lang="en-US" dirty="0"/>
              <a:t>Pandas 101 Notebook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5B218-CF9E-48B0-8E8F-1FBBF2E1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836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C16434-8A5D-0D41-AAB7-BE531920B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our journey begins…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8CB659-0276-764E-875B-3A0CCC4D3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5521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Coding 50% mechanics / 50% cognitive </a:t>
            </a:r>
          </a:p>
          <a:p>
            <a:r>
              <a:rPr lang="en-US" dirty="0"/>
              <a:t>Writing Matters </a:t>
            </a:r>
          </a:p>
          <a:p>
            <a:pPr lvl="1"/>
            <a:r>
              <a:rPr lang="en-US" dirty="0"/>
              <a:t>Written documents emphasize substance over style, force organization of thought, give control to the reader, generate better questions and feedback, and create a timeless reference.</a:t>
            </a:r>
          </a:p>
          <a:p>
            <a:pPr lvl="2"/>
            <a:r>
              <a:rPr lang="en-US" dirty="0"/>
              <a:t>Get your spelling and grammar right.</a:t>
            </a:r>
          </a:p>
          <a:p>
            <a:pPr lvl="2"/>
            <a:r>
              <a:rPr lang="en-US" dirty="0"/>
              <a:t>Ensure that your document identifies title, author and date.</a:t>
            </a:r>
          </a:p>
          <a:p>
            <a:pPr lvl="2"/>
            <a:r>
              <a:rPr lang="en-US" dirty="0"/>
              <a:t>Be concise! </a:t>
            </a:r>
          </a:p>
          <a:p>
            <a:r>
              <a:rPr lang="en-US" dirty="0"/>
              <a:t>Coding Matters</a:t>
            </a:r>
          </a:p>
          <a:p>
            <a:pPr lvl="1"/>
            <a:r>
              <a:rPr lang="en-US" dirty="0"/>
              <a:t>You can’t do data science without writing code. </a:t>
            </a:r>
          </a:p>
          <a:p>
            <a:pPr lvl="2"/>
            <a:r>
              <a:rPr lang="en-US" dirty="0"/>
              <a:t>Specifically Python. </a:t>
            </a:r>
          </a:p>
          <a:p>
            <a:r>
              <a:rPr lang="en-US" dirty="0"/>
              <a:t>Organization Matters</a:t>
            </a:r>
          </a:p>
          <a:p>
            <a:pPr lvl="1"/>
            <a:r>
              <a:rPr lang="en-US" dirty="0"/>
              <a:t>Projects</a:t>
            </a:r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/>
              <a:t>Commentary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F12B62-E5DC-8A4C-932D-4DAF0FDDF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Analytic Software &amp; Technology </a:t>
            </a:r>
          </a:p>
        </p:txBody>
      </p:sp>
    </p:spTree>
    <p:extLst>
      <p:ext uri="{BB962C8B-B14F-4D97-AF65-F5344CB8AC3E}">
        <p14:creationId xmlns:p14="http://schemas.microsoft.com/office/powerpoint/2010/main" val="3557731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“Design Pattern”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004" y="1991894"/>
            <a:ext cx="6349501" cy="22194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12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It’s a process and a journey </a:t>
            </a:r>
          </a:p>
        </p:txBody>
      </p:sp>
      <p:sp>
        <p:nvSpPr>
          <p:cNvPr id="7" name="Rectangle 6"/>
          <p:cNvSpPr/>
          <p:nvPr/>
        </p:nvSpPr>
        <p:spPr>
          <a:xfrm>
            <a:off x="704850" y="4344102"/>
            <a:ext cx="4572000" cy="213904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228600" defTabSz="914400">
              <a:spcBef>
                <a:spcPts val="600"/>
              </a:spcBef>
              <a:buClr>
                <a:srgbClr val="766A62">
                  <a:lumMod val="60000"/>
                  <a:lumOff val="40000"/>
                </a:srgbClr>
              </a:buClr>
              <a:buSzPct val="75000"/>
              <a:buFont typeface="Wingdings" pitchFamily="2" charset="2"/>
              <a:buChar char="n"/>
            </a:pPr>
            <a:r>
              <a:rPr lang="en-US" dirty="0">
                <a:solidFill>
                  <a:srgbClr val="FF0000"/>
                </a:solidFill>
              </a:rPr>
              <a:t>Stage</a:t>
            </a: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</a:p>
          <a:p>
            <a:pPr lvl="2" indent="-228600" defTabSz="914400">
              <a:spcBef>
                <a:spcPts val="600"/>
              </a:spcBef>
              <a:buClr>
                <a:srgbClr val="766A62">
                  <a:lumMod val="60000"/>
                  <a:lumOff val="40000"/>
                </a:srgbClr>
              </a:buClr>
              <a:buSzPct val="75000"/>
              <a:buFont typeface="Wingdings" pitchFamily="2" charset="2"/>
              <a:buChar char="n"/>
            </a:pP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Get data into a common format </a:t>
            </a:r>
          </a:p>
          <a:p>
            <a:pPr lvl="1" indent="-228600" defTabSz="914400">
              <a:spcBef>
                <a:spcPts val="600"/>
              </a:spcBef>
              <a:buClr>
                <a:srgbClr val="766A62">
                  <a:lumMod val="60000"/>
                  <a:lumOff val="40000"/>
                </a:srgbClr>
              </a:buClr>
              <a:buSzPct val="75000"/>
              <a:buFont typeface="Wingdings" pitchFamily="2" charset="2"/>
              <a:buChar char="n"/>
            </a:pPr>
            <a:r>
              <a:rPr lang="en-US" dirty="0">
                <a:solidFill>
                  <a:srgbClr val="FF0000"/>
                </a:solidFill>
              </a:rPr>
              <a:t>Structure</a:t>
            </a: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</a:p>
          <a:p>
            <a:pPr lvl="2" indent="-228600" defTabSz="914400">
              <a:spcBef>
                <a:spcPts val="600"/>
              </a:spcBef>
              <a:buClr>
                <a:srgbClr val="766A62">
                  <a:lumMod val="60000"/>
                  <a:lumOff val="40000"/>
                </a:srgbClr>
              </a:buClr>
              <a:buSzPct val="75000"/>
              <a:buFont typeface="Wingdings" pitchFamily="2" charset="2"/>
              <a:buChar char="n"/>
            </a:pP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Shape (join, filter, aggregate) </a:t>
            </a:r>
          </a:p>
          <a:p>
            <a:pPr lvl="1" indent="-228600" defTabSz="914400">
              <a:spcBef>
                <a:spcPts val="600"/>
              </a:spcBef>
              <a:buClr>
                <a:srgbClr val="766A62">
                  <a:lumMod val="60000"/>
                  <a:lumOff val="40000"/>
                </a:srgbClr>
              </a:buClr>
              <a:buSzPct val="75000"/>
              <a:buFont typeface="Wingdings" pitchFamily="2" charset="2"/>
              <a:buChar char="n"/>
            </a:pPr>
            <a:r>
              <a:rPr lang="en-US" dirty="0">
                <a:solidFill>
                  <a:srgbClr val="FF0000"/>
                </a:solidFill>
              </a:rPr>
              <a:t>Cleanse</a:t>
            </a: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</a:p>
          <a:p>
            <a:pPr lvl="2" indent="-228600" defTabSz="914400">
              <a:spcBef>
                <a:spcPts val="600"/>
              </a:spcBef>
              <a:buClr>
                <a:srgbClr val="766A62">
                  <a:lumMod val="60000"/>
                  <a:lumOff val="40000"/>
                </a:srgbClr>
              </a:buClr>
              <a:buSzPct val="75000"/>
              <a:buFont typeface="Wingdings" pitchFamily="2" charset="2"/>
              <a:buChar char="n"/>
            </a:pP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De-dupe, standardize etc. </a:t>
            </a:r>
          </a:p>
        </p:txBody>
      </p:sp>
      <p:sp>
        <p:nvSpPr>
          <p:cNvPr id="8" name="Rectangle 7"/>
          <p:cNvSpPr/>
          <p:nvPr/>
        </p:nvSpPr>
        <p:spPr>
          <a:xfrm>
            <a:off x="4867275" y="4321552"/>
            <a:ext cx="4572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228600" defTabSz="914400">
              <a:spcBef>
                <a:spcPts val="600"/>
              </a:spcBef>
              <a:buClr>
                <a:srgbClr val="766A62">
                  <a:lumMod val="60000"/>
                  <a:lumOff val="40000"/>
                </a:srgbClr>
              </a:buClr>
              <a:buSzPct val="75000"/>
              <a:buFont typeface="Wingdings" pitchFamily="2" charset="2"/>
              <a:buChar char="n"/>
            </a:pPr>
            <a:r>
              <a:rPr lang="en-US" dirty="0">
                <a:solidFill>
                  <a:srgbClr val="FF0000"/>
                </a:solidFill>
              </a:rPr>
              <a:t>Transform</a:t>
            </a: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</a:p>
          <a:p>
            <a:pPr lvl="2" indent="-228600" defTabSz="914400">
              <a:spcBef>
                <a:spcPts val="600"/>
              </a:spcBef>
              <a:buClr>
                <a:srgbClr val="766A62">
                  <a:lumMod val="60000"/>
                  <a:lumOff val="40000"/>
                </a:srgbClr>
              </a:buClr>
              <a:buSzPct val="75000"/>
              <a:buFont typeface="Wingdings" pitchFamily="2" charset="2"/>
              <a:buChar char="n"/>
            </a:pP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Create new and useful variables </a:t>
            </a:r>
          </a:p>
          <a:p>
            <a:pPr lvl="1" indent="-228600" defTabSz="914400">
              <a:spcBef>
                <a:spcPts val="600"/>
              </a:spcBef>
              <a:buClr>
                <a:srgbClr val="766A62">
                  <a:lumMod val="60000"/>
                  <a:lumOff val="40000"/>
                </a:srgbClr>
              </a:buClr>
              <a:buSzPct val="75000"/>
              <a:buFont typeface="Wingdings" pitchFamily="2" charset="2"/>
              <a:buChar char="n"/>
            </a:pPr>
            <a:r>
              <a:rPr lang="en-US" dirty="0">
                <a:solidFill>
                  <a:srgbClr val="FF0000"/>
                </a:solidFill>
              </a:rPr>
              <a:t>Visualize</a:t>
            </a: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</a:p>
          <a:p>
            <a:pPr lvl="2" indent="-228600" defTabSz="914400">
              <a:spcBef>
                <a:spcPts val="600"/>
              </a:spcBef>
              <a:buClr>
                <a:srgbClr val="766A62">
                  <a:lumMod val="60000"/>
                  <a:lumOff val="40000"/>
                </a:srgbClr>
              </a:buClr>
              <a:buSzPct val="75000"/>
              <a:buFont typeface="Wingdings" pitchFamily="2" charset="2"/>
              <a:buChar char="n"/>
            </a:pP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Tables, Statistics &amp; Graphs </a:t>
            </a:r>
          </a:p>
          <a:p>
            <a:pPr lvl="1" indent="-228600" defTabSz="914400">
              <a:spcBef>
                <a:spcPts val="600"/>
              </a:spcBef>
              <a:buClr>
                <a:srgbClr val="766A62">
                  <a:lumMod val="60000"/>
                  <a:lumOff val="40000"/>
                </a:srgbClr>
              </a:buClr>
              <a:buSzPct val="75000"/>
              <a:buFont typeface="Wingdings" pitchFamily="2" charset="2"/>
              <a:buChar char="n"/>
            </a:pPr>
            <a:r>
              <a:rPr lang="en-US" dirty="0">
                <a:solidFill>
                  <a:srgbClr val="FF0000"/>
                </a:solidFill>
              </a:rPr>
              <a:t>Model</a:t>
            </a: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</a:p>
          <a:p>
            <a:pPr lvl="2" indent="-228600" defTabSz="914400">
              <a:spcBef>
                <a:spcPts val="600"/>
              </a:spcBef>
              <a:buClr>
                <a:srgbClr val="766A62">
                  <a:lumMod val="60000"/>
                  <a:lumOff val="40000"/>
                </a:srgbClr>
              </a:buClr>
              <a:buSzPct val="75000"/>
              <a:buFont typeface="Wingdings" pitchFamily="2" charset="2"/>
              <a:buChar char="n"/>
            </a:pP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Inferences &amp; Predictions </a:t>
            </a:r>
          </a:p>
          <a:p>
            <a:pPr lvl="1" indent="-228600" defTabSz="914400">
              <a:spcBef>
                <a:spcPts val="600"/>
              </a:spcBef>
              <a:buClr>
                <a:srgbClr val="766A62">
                  <a:lumMod val="60000"/>
                  <a:lumOff val="40000"/>
                </a:srgbClr>
              </a:buClr>
              <a:buSzPct val="75000"/>
              <a:buFont typeface="Wingdings" pitchFamily="2" charset="2"/>
              <a:buChar char="n"/>
            </a:pPr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01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Python?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7B0B8F-111A-144B-8CE9-BEB6C0D3C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1"/>
            <a:ext cx="7556313" cy="18089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#1 language for Data Science, R is a close second.  </a:t>
            </a:r>
          </a:p>
          <a:p>
            <a:pPr lvl="1"/>
            <a:r>
              <a:rPr lang="en-US" dirty="0"/>
              <a:t>The first place to look. </a:t>
            </a:r>
          </a:p>
          <a:p>
            <a:r>
              <a:rPr lang="en-US" dirty="0"/>
              <a:t>Build just about anything w. Python </a:t>
            </a:r>
          </a:p>
          <a:p>
            <a:r>
              <a:rPr lang="en-US" dirty="0"/>
              <a:t>”Relatively” easy to learn 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5CF1BEED-D34D-EE46-92CA-9148A40C6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10" y="3790123"/>
            <a:ext cx="7556500" cy="261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70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0564-E480-43A3-BFD4-FA0B15CE9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1A078-B543-4CE0-9758-3FA610EBE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781175"/>
            <a:ext cx="8161432" cy="46456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Overview</a:t>
            </a:r>
          </a:p>
          <a:p>
            <a:pPr lvl="1"/>
            <a:r>
              <a:rPr lang="en-US" dirty="0"/>
              <a:t>This is an </a:t>
            </a:r>
            <a:r>
              <a:rPr lang="en-US" b="1" u="sng" dirty="0"/>
              <a:t>intense</a:t>
            </a:r>
            <a:r>
              <a:rPr lang="en-US" dirty="0"/>
              <a:t> and action-packed course for anyone interested in data science or pursuing a career in data science. This course has been designed to provide you a solid foundation in real-world Data Science and Machine Learning techniques. </a:t>
            </a:r>
          </a:p>
          <a:p>
            <a:r>
              <a:rPr lang="en-US" dirty="0"/>
              <a:t>Live Sessions and Office Hours</a:t>
            </a:r>
          </a:p>
          <a:p>
            <a:pPr lvl="1"/>
            <a:r>
              <a:rPr lang="en-US" b="1" dirty="0"/>
              <a:t>Office Hours:  </a:t>
            </a:r>
            <a:r>
              <a:rPr lang="en-US" sz="1500" dirty="0"/>
              <a:t>Mondays and Wednesdays from 9:30 to 10:45am, ET  (or 1:1 by appt)</a:t>
            </a:r>
          </a:p>
          <a:p>
            <a:pPr lvl="1"/>
            <a:r>
              <a:rPr lang="en-US" b="1" dirty="0"/>
              <a:t>Live Sessions: </a:t>
            </a:r>
            <a:r>
              <a:rPr lang="en-US" sz="1500" dirty="0"/>
              <a:t>Tuesdays and Thursdays 9:30 to 10:45am ET</a:t>
            </a:r>
            <a:endParaRPr lang="en-US" dirty="0"/>
          </a:p>
          <a:p>
            <a:r>
              <a:rPr lang="en-US" dirty="0"/>
              <a:t>Text Book  </a:t>
            </a:r>
          </a:p>
          <a:p>
            <a:pPr lvl="1"/>
            <a:r>
              <a:rPr lang="en-US" dirty="0"/>
              <a:t>Python Data Science Handbook </a:t>
            </a:r>
            <a:r>
              <a:rPr lang="en-US" i="1" dirty="0"/>
              <a:t>Essential Tools for Working with Data</a:t>
            </a:r>
            <a:endParaRPr lang="en-US" dirty="0"/>
          </a:p>
          <a:p>
            <a:pPr marL="457200" lvl="2" indent="0">
              <a:buNone/>
            </a:pPr>
            <a:r>
              <a:rPr lang="en-US" dirty="0"/>
              <a:t>By Jake </a:t>
            </a:r>
            <a:r>
              <a:rPr lang="en-US" dirty="0" err="1"/>
              <a:t>VanderPlas</a:t>
            </a:r>
            <a:endParaRPr lang="en-US" dirty="0"/>
          </a:p>
          <a:p>
            <a:pPr marL="457200" lvl="2" indent="0">
              <a:buNone/>
            </a:pPr>
            <a:r>
              <a:rPr lang="en-US" dirty="0"/>
              <a:t>Publisher: O'Reilly Media; 1 edition (December 10, 2016)</a:t>
            </a:r>
          </a:p>
          <a:p>
            <a:pPr marL="457200" lvl="2" indent="0">
              <a:buNone/>
            </a:pPr>
            <a:r>
              <a:rPr lang="en-US" dirty="0"/>
              <a:t>ISBN-10: 9781491912058</a:t>
            </a:r>
          </a:p>
          <a:p>
            <a:pPr marL="457200" lvl="2" indent="0">
              <a:buNone/>
            </a:pPr>
            <a:r>
              <a:rPr lang="en-US" i="1" dirty="0"/>
              <a:t>Jake has made his book freely available here: </a:t>
            </a:r>
            <a:r>
              <a:rPr lang="en-US" sz="1700" i="1" dirty="0"/>
              <a:t> </a:t>
            </a:r>
            <a:r>
              <a:rPr lang="en-US" sz="1700" u="sng" dirty="0">
                <a:hlinkClick r:id="rId3"/>
              </a:rPr>
              <a:t>https://jakevdp.github.io/PythonDataScienceHandbook/</a:t>
            </a:r>
            <a:endParaRPr lang="en-US" sz="1700" dirty="0"/>
          </a:p>
          <a:p>
            <a:pPr marL="2286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5B218-CF9E-48B0-8E8F-1FBBF2E1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59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852F-0F9B-A440-B174-DF29108F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EC4D8-C6CF-CE4F-AA1A-8758FC5B3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Note on expectations &amp; collaboration</a:t>
            </a:r>
            <a:endParaRPr lang="en-US" dirty="0"/>
          </a:p>
          <a:p>
            <a:pPr lvl="1"/>
            <a:r>
              <a:rPr lang="en-US" dirty="0"/>
              <a:t>This is a in intense course, collaboration is </a:t>
            </a:r>
            <a:r>
              <a:rPr lang="en-US" b="1" u="sng" dirty="0"/>
              <a:t>encouraged</a:t>
            </a:r>
            <a:r>
              <a:rPr lang="en-US" dirty="0"/>
              <a:t> and </a:t>
            </a:r>
            <a:r>
              <a:rPr lang="en-US" b="1" u="sng" dirty="0"/>
              <a:t>recommended</a:t>
            </a:r>
            <a:r>
              <a:rPr lang="en-US" dirty="0"/>
              <a:t>! Just turn in </a:t>
            </a:r>
            <a:r>
              <a:rPr lang="en-US" u="sng" dirty="0"/>
              <a:t>your own work</a:t>
            </a:r>
            <a:r>
              <a:rPr lang="en-US" dirty="0"/>
              <a:t>! You’ll get out of this course what you put into it. You should fully expect to spend significant time on assignments and projects to get the most out of the course.</a:t>
            </a:r>
          </a:p>
          <a:p>
            <a:r>
              <a:rPr lang="en-US" b="1" dirty="0"/>
              <a:t>Late policy</a:t>
            </a:r>
            <a:endParaRPr lang="en-US" dirty="0"/>
          </a:p>
          <a:p>
            <a:pPr lvl="1"/>
            <a:r>
              <a:rPr lang="en-US" dirty="0"/>
              <a:t>This is a fast-paced course, which requires strict schedule adherence. Due dates for assignments and projects are published on the course calendar. Work turned in by 11:59pm ET on the due date will be considered “on time”, assignments / projects received after the due date will be accepted up to 24 hours late for a 10% penalty, assignments received after that point will not be accepted and receive a zero.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40F5E-FC36-DA4A-8ECC-927F61D11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9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/>
            <a:r>
              <a:rPr lang="en-US"/>
              <a:t>Grading</a:t>
            </a: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/>
              <a:t>Grading:</a:t>
            </a:r>
          </a:p>
          <a:p>
            <a:pPr lvl="1"/>
            <a:r>
              <a:rPr lang="en-US" dirty="0"/>
              <a:t>Weekly Assignments (10%), Data Camp Assignments – Develop Python Skills </a:t>
            </a:r>
          </a:p>
          <a:p>
            <a:pPr lvl="1"/>
            <a:r>
              <a:rPr lang="en-US" dirty="0"/>
              <a:t>Weekly Projects (60%), Case-based projects – Emphasis on business understanding</a:t>
            </a:r>
          </a:p>
          <a:p>
            <a:pPr lvl="1"/>
            <a:r>
              <a:rPr lang="en-US" dirty="0"/>
              <a:t>Final Exam (40%, due 7/2) , Kaggle style – Emphasis on predictive accuracy</a:t>
            </a:r>
          </a:p>
          <a:p>
            <a:pPr marL="0" indent="0"/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</p:txBody>
      </p:sp>
      <p:sp>
        <p:nvSpPr>
          <p:cNvPr id="134" name="Shape 134"/>
          <p:cNvSpPr txBox="1">
            <a:spLocks noGrp="1"/>
          </p:cNvSpPr>
          <p:nvPr>
            <p:ph sz="half" idx="2"/>
          </p:nvPr>
        </p:nvSpPr>
        <p:spPr>
          <a:xfrm>
            <a:off x="4399878" y="1985963"/>
            <a:ext cx="3654909" cy="37654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/>
              <a:t>General thoughts: </a:t>
            </a:r>
          </a:p>
          <a:p>
            <a:pPr lvl="1"/>
            <a:r>
              <a:rPr lang="en-US" dirty="0"/>
              <a:t>Like anything, you’ll get out this class what you put into it. </a:t>
            </a:r>
          </a:p>
          <a:p>
            <a:pPr lvl="1"/>
            <a:r>
              <a:rPr lang="en-US" dirty="0"/>
              <a:t>This class is foundational, you’ll want to apply these skills going forward</a:t>
            </a:r>
          </a:p>
          <a:p>
            <a:pPr lvl="1"/>
            <a:r>
              <a:rPr lang="en-US" dirty="0"/>
              <a:t>Keep your code organized, handy, clean and accessible.</a:t>
            </a:r>
          </a:p>
          <a:p>
            <a:pPr lvl="2"/>
            <a:r>
              <a:rPr lang="en-US" dirty="0"/>
              <a:t>Pull from it going forward. 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400269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C8AD11-F381-1C45-82A1-5E25C777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Camp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C8ED75-CEFF-5F4D-A21F-EA2ADD959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Wake Forest email  to signup!</a:t>
            </a:r>
          </a:p>
          <a:p>
            <a:pPr lvl="1"/>
            <a:r>
              <a:rPr lang="en-US" dirty="0"/>
              <a:t>Here are two invite links, if one doesn’t work use the other one</a:t>
            </a:r>
          </a:p>
          <a:p>
            <a:pPr lvl="1"/>
            <a:r>
              <a:rPr lang="en-US" dirty="0">
                <a:hlinkClick r:id="rId2"/>
              </a:rPr>
              <a:t>https://www.datacamp.com/groups/shared_links/9f6086c93f50e8d4aa52bb1de257115f6ee45109c9d52402ebc13073ac2b61d5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https://www.datacamp.com/groups/shared_links/7d61e3049a69ba7225a5ddbb2e4304e86df3f4a8dbdd005f5bd6cfb8b0ba135b</a:t>
            </a:r>
            <a:endParaRPr lang="en-US" dirty="0"/>
          </a:p>
          <a:p>
            <a:r>
              <a:rPr lang="en-US" dirty="0"/>
              <a:t>Data Camp is the easiest way to initially learn python syntax.  </a:t>
            </a:r>
          </a:p>
          <a:p>
            <a:pPr lvl="1"/>
            <a:r>
              <a:rPr lang="en-US" dirty="0"/>
              <a:t>We have about a dozen assignments. </a:t>
            </a:r>
          </a:p>
          <a:p>
            <a:pPr lvl="1"/>
            <a:r>
              <a:rPr lang="en-US" dirty="0"/>
              <a:t>Take them in chunks i.e. don’t try to do them all in one sitting. </a:t>
            </a:r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8FBD5-7162-AE4A-AF7A-3F3A75C69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17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0F656D-D9A3-A14F-B88E-2F1717C7C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028" y="5592763"/>
            <a:ext cx="1828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90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5548E-3EA4-7C41-858C-9EE7E4AB1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188AF-0FFC-CA4B-8923-E9B34EFDEC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are 4 projects</a:t>
            </a:r>
          </a:p>
          <a:p>
            <a:pPr lvl="1"/>
            <a:r>
              <a:rPr lang="en-US" dirty="0"/>
              <a:t>Churn</a:t>
            </a:r>
          </a:p>
          <a:p>
            <a:pPr lvl="1"/>
            <a:r>
              <a:rPr lang="en-US" dirty="0"/>
              <a:t>Churn part 2 </a:t>
            </a:r>
          </a:p>
          <a:p>
            <a:pPr lvl="1"/>
            <a:r>
              <a:rPr lang="en-US" dirty="0"/>
              <a:t>Promotions </a:t>
            </a:r>
          </a:p>
          <a:p>
            <a:pPr lvl="1"/>
            <a:r>
              <a:rPr lang="en-US" dirty="0"/>
              <a:t>Loan Default </a:t>
            </a:r>
          </a:p>
          <a:p>
            <a:r>
              <a:rPr lang="en-US" dirty="0"/>
              <a:t>And a Final </a:t>
            </a:r>
          </a:p>
          <a:p>
            <a:pPr lvl="1"/>
            <a:r>
              <a:rPr lang="en-US" dirty="0"/>
              <a:t>Fraud Detection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E01DB0-CF58-2B49-8FAB-D3296123C1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Projects build on each other</a:t>
            </a:r>
          </a:p>
          <a:p>
            <a:pPr lvl="1"/>
            <a:r>
              <a:rPr lang="en-US" dirty="0"/>
              <a:t>Start with a business rule </a:t>
            </a:r>
          </a:p>
          <a:p>
            <a:pPr lvl="1"/>
            <a:r>
              <a:rPr lang="en-US" dirty="0"/>
              <a:t>Then move to a decision tree</a:t>
            </a:r>
          </a:p>
          <a:p>
            <a:pPr lvl="1"/>
            <a:r>
              <a:rPr lang="en-US" dirty="0"/>
              <a:t>Random Forests</a:t>
            </a:r>
          </a:p>
          <a:p>
            <a:pPr lvl="1"/>
            <a:r>
              <a:rPr lang="en-US" dirty="0"/>
              <a:t>Gradient Boosting </a:t>
            </a:r>
          </a:p>
          <a:p>
            <a:pPr lvl="1"/>
            <a:r>
              <a:rPr lang="en-US" dirty="0"/>
              <a:t>And other methods</a:t>
            </a:r>
          </a:p>
          <a:p>
            <a:r>
              <a:rPr lang="en-US" dirty="0"/>
              <a:t>Evaluation is a key theme</a:t>
            </a:r>
          </a:p>
          <a:p>
            <a:pPr lvl="1"/>
            <a:r>
              <a:rPr lang="en-US" dirty="0"/>
              <a:t>Accuracy </a:t>
            </a:r>
          </a:p>
          <a:p>
            <a:pPr lvl="1"/>
            <a:r>
              <a:rPr lang="en-US" dirty="0"/>
              <a:t>Confusion Matrix </a:t>
            </a:r>
          </a:p>
          <a:p>
            <a:pPr lvl="1"/>
            <a:r>
              <a:rPr lang="en-US" dirty="0"/>
              <a:t>ROC/AUC </a:t>
            </a:r>
          </a:p>
          <a:p>
            <a:pPr lvl="1"/>
            <a:r>
              <a:rPr lang="en-US" dirty="0"/>
              <a:t>FPR vs TPR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4FB26-67EC-A241-B4FA-23B16A22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66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809C-5E4E-8C46-80FC-0126083F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&amp; Install Python &amp; Jupyter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5012-AC26-134A-8EED-B7C098391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3" y="1600200"/>
            <a:ext cx="7556313" cy="1795670"/>
          </a:xfrm>
        </p:spPr>
        <p:txBody>
          <a:bodyPr>
            <a:normAutofit/>
          </a:bodyPr>
          <a:lstStyle/>
          <a:p>
            <a:r>
              <a:rPr lang="en-US" sz="1800" dirty="0"/>
              <a:t>We will be making use of Python 3.7, the easiest way to get your hands on it is to download it from </a:t>
            </a:r>
            <a:r>
              <a:rPr lang="en-US" sz="1800" dirty="0">
                <a:hlinkClick r:id="rId2"/>
              </a:rPr>
              <a:t>Anaconda</a:t>
            </a:r>
            <a:r>
              <a:rPr lang="en-US" sz="1800" dirty="0"/>
              <a:t>. Once downloaded follow the instructions to setup and install python 3.7. Once installed fire up Anaconda Navigator. We’ll be using Jupyter notebooks going forward.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85EEA-ECC0-DE44-9360-D44ADFB4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4AECB-A87F-3C43-93DD-C1A37B442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664" y="2868538"/>
            <a:ext cx="4742836" cy="355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7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6EB64B-AFD7-2340-BF34-42314C48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&amp; Business Analytics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89CA9E-72B4-AE47-B3D7-ABA5009D8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1"/>
            <a:ext cx="7556313" cy="3303494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Segoe"/>
              </a:rPr>
              <a:t>Data Analytic Thinking: Make decisions based on analysis of data.</a:t>
            </a:r>
          </a:p>
          <a:p>
            <a:r>
              <a:rPr lang="en-GB" dirty="0">
                <a:latin typeface="Segoe"/>
              </a:rPr>
              <a:t>Replace intuition with data driven analytical decisions</a:t>
            </a:r>
          </a:p>
          <a:p>
            <a:r>
              <a:rPr lang="en-GB" dirty="0">
                <a:latin typeface="Segoe"/>
              </a:rPr>
              <a:t>Extract value from and treat data as an assets</a:t>
            </a:r>
          </a:p>
          <a:p>
            <a:r>
              <a:rPr lang="en-GB" dirty="0">
                <a:latin typeface="Segoe"/>
              </a:rPr>
              <a:t>Increase pace of actions</a:t>
            </a:r>
          </a:p>
          <a:p>
            <a:r>
              <a:rPr lang="en-GB" dirty="0">
                <a:latin typeface="Segoe"/>
              </a:rPr>
              <a:t>Be more competitive </a:t>
            </a:r>
          </a:p>
          <a:p>
            <a:r>
              <a:rPr lang="en-GB" dirty="0">
                <a:latin typeface="Segoe"/>
              </a:rPr>
              <a:t>Agility 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ECDF52-CB8B-CF46-A5BA-B40317A62605}"/>
              </a:ext>
            </a:extLst>
          </p:cNvPr>
          <p:cNvSpPr txBox="1"/>
          <p:nvPr/>
        </p:nvSpPr>
        <p:spPr>
          <a:xfrm>
            <a:off x="1494182" y="5665696"/>
            <a:ext cx="656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OODA Loop : Boyd: The Fighter Pilot Who Changed the Art of War</a:t>
            </a:r>
          </a:p>
        </p:txBody>
      </p:sp>
    </p:spTree>
    <p:extLst>
      <p:ext uri="{BB962C8B-B14F-4D97-AF65-F5344CB8AC3E}">
        <p14:creationId xmlns:p14="http://schemas.microsoft.com/office/powerpoint/2010/main" val="3290830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333">
            <a:extLst>
              <a:ext uri="{FF2B5EF4-FFF2-40B4-BE49-F238E27FC236}">
                <a16:creationId xmlns:a16="http://schemas.microsoft.com/office/drawing/2014/main" id="{35D63601-EEB9-5544-9183-3D67119C366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26545"/>
            <a:ext cx="9144001" cy="4304190"/>
          </a:xfrm>
          <a:prstGeom prst="rect">
            <a:avLst/>
          </a:prstGeom>
          <a:solidFill>
            <a:srgbClr val="766A62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837143" cy="995082"/>
          </a:xfrm>
        </p:spPr>
        <p:txBody>
          <a:bodyPr/>
          <a:lstStyle/>
          <a:p>
            <a:r>
              <a:rPr lang="en-US" dirty="0"/>
              <a:t>Setup &amp; Install Python &amp; Jupyter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Download &amp; Install Anaconda </a:t>
            </a:r>
          </a:p>
          <a:p>
            <a:pPr lvl="1"/>
            <a:r>
              <a:rPr lang="en-US" dirty="0">
                <a:hlinkClick r:id="rId3"/>
              </a:rPr>
              <a:t>https://www.anaconda.com/products/individual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We are using python 3.7,  64bit </a:t>
            </a:r>
          </a:p>
          <a:p>
            <a:pPr>
              <a:buFontTx/>
              <a:buChar char="-"/>
            </a:pPr>
            <a:r>
              <a:rPr lang="en-US" dirty="0"/>
              <a:t>Anaconda installs most packages we need by default </a:t>
            </a:r>
          </a:p>
          <a:p>
            <a:pPr lvl="1">
              <a:buFontTx/>
              <a:buChar char="-"/>
            </a:pPr>
            <a:r>
              <a:rPr lang="en-US" dirty="0"/>
              <a:t>We’ll install packages as we need them using pip 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Our key packages </a:t>
            </a:r>
          </a:p>
          <a:p>
            <a:pPr lvl="2">
              <a:buFontTx/>
              <a:buChar char="-"/>
            </a:pPr>
            <a:r>
              <a:rPr lang="en-US" dirty="0">
                <a:hlinkClick r:id="rId4"/>
              </a:rPr>
              <a:t>https://pandas.pydata.org/</a:t>
            </a:r>
            <a:endParaRPr lang="en-US" dirty="0"/>
          </a:p>
          <a:p>
            <a:pPr lvl="2">
              <a:buFontTx/>
              <a:buChar char="-"/>
            </a:pPr>
            <a:r>
              <a:rPr lang="en-US" dirty="0">
                <a:hlinkClick r:id="rId5"/>
              </a:rPr>
              <a:t>https://scikit-learn.org/stable/</a:t>
            </a:r>
            <a:endParaRPr lang="en-US" dirty="0"/>
          </a:p>
          <a:p>
            <a:pPr lvl="2">
              <a:buFontTx/>
              <a:buChar char="-"/>
            </a:pPr>
            <a:r>
              <a:rPr lang="en-US" dirty="0">
                <a:hlinkClick r:id="rId6"/>
              </a:rPr>
              <a:t>https://matplotlib.org/</a:t>
            </a:r>
            <a:endParaRPr lang="en-US" dirty="0"/>
          </a:p>
          <a:p>
            <a:pPr lvl="2">
              <a:buFontTx/>
              <a:buChar char="-"/>
            </a:pPr>
            <a:r>
              <a:rPr lang="en-US" dirty="0">
                <a:hlinkClick r:id="rId7"/>
              </a:rPr>
              <a:t>https://seaborn.pydata.org/</a:t>
            </a: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Recipe</a:t>
            </a:r>
          </a:p>
        </p:txBody>
      </p:sp>
    </p:spTree>
    <p:extLst>
      <p:ext uri="{BB962C8B-B14F-4D97-AF65-F5344CB8AC3E}">
        <p14:creationId xmlns:p14="http://schemas.microsoft.com/office/powerpoint/2010/main" val="2791452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E962-4382-564A-B1FE-1D53DA68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Your First Notebook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8A1C-AF74-4248-A410-FB27DD9A1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1636643"/>
          </a:xfrm>
        </p:spPr>
        <p:txBody>
          <a:bodyPr/>
          <a:lstStyle/>
          <a:p>
            <a:r>
              <a:rPr lang="en-US" dirty="0"/>
              <a:t>Launch Jupyter, and create your first notebook.</a:t>
            </a:r>
          </a:p>
          <a:p>
            <a:r>
              <a:rPr lang="en-US" i="1" dirty="0"/>
              <a:t>Note: you may be prompted for a token in order to log into your notebook, you can find that in the terminal that Jupyter opens up on your computer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8A3B7-5FEB-3B48-BAF9-2358F6625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59AB9A-2E04-CE41-A72A-E53C02B62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3617843"/>
            <a:ext cx="8252108" cy="279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02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3228-2ACF-4F4C-B542-12FC1621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Syntax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36F66-4C2B-C24D-90D7-90C613905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305339"/>
            <a:ext cx="7556313" cy="3571461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Python is case sensitive. </a:t>
            </a:r>
            <a:r>
              <a:rPr lang="en-US" dirty="0" err="1"/>
              <a:t>thisIsDifferent</a:t>
            </a:r>
            <a:r>
              <a:rPr lang="en-US" dirty="0"/>
              <a:t> than </a:t>
            </a:r>
            <a:r>
              <a:rPr lang="en-US" dirty="0" err="1"/>
              <a:t>ThisisdifferenT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Paths python uses forward slashes /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C:\</a:t>
            </a:r>
            <a:r>
              <a:rPr lang="en-US" dirty="0" err="1">
                <a:solidFill>
                  <a:srgbClr val="FF0000"/>
                </a:solidFill>
              </a:rPr>
              <a:t>folderA</a:t>
            </a:r>
            <a:r>
              <a:rPr lang="en-US" dirty="0">
                <a:solidFill>
                  <a:srgbClr val="FF0000"/>
                </a:solidFill>
              </a:rPr>
              <a:t>\</a:t>
            </a:r>
            <a:r>
              <a:rPr lang="en-US" dirty="0" err="1">
                <a:solidFill>
                  <a:srgbClr val="FF0000"/>
                </a:solidFill>
              </a:rPr>
              <a:t>folderB</a:t>
            </a:r>
            <a:r>
              <a:rPr lang="en-US" dirty="0"/>
              <a:t> path should be </a:t>
            </a:r>
            <a:r>
              <a:rPr lang="en-US" dirty="0">
                <a:solidFill>
                  <a:srgbClr val="FF0000"/>
                </a:solidFill>
              </a:rPr>
              <a:t>C:/</a:t>
            </a:r>
            <a:r>
              <a:rPr lang="en-US" dirty="0" err="1">
                <a:solidFill>
                  <a:srgbClr val="FF0000"/>
                </a:solidFill>
              </a:rPr>
              <a:t>folderA</a:t>
            </a:r>
            <a:r>
              <a:rPr lang="en-US" dirty="0">
                <a:solidFill>
                  <a:srgbClr val="FF0000"/>
                </a:solidFill>
              </a:rPr>
              <a:t>/folder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is no command terminator, several languages use a ;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Quoting python supports ‘single quote’ and “double quotes”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Comments are done with a # </a:t>
            </a:r>
          </a:p>
          <a:p>
            <a:pPr marL="457200" lvl="2" indent="0">
              <a:buNone/>
            </a:pPr>
            <a:r>
              <a:rPr lang="en-US" dirty="0">
                <a:solidFill>
                  <a:srgbClr val="00B050"/>
                </a:solidFill>
              </a:rPr>
              <a:t># this is a comment </a:t>
            </a:r>
          </a:p>
          <a:p>
            <a:pPr marL="457200" lvl="2" indent="0">
              <a:buNone/>
            </a:pPr>
            <a:r>
              <a:rPr lang="en-US" dirty="0"/>
              <a:t>print ("Hello, World!")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Code Indentation! </a:t>
            </a:r>
            <a:r>
              <a:rPr lang="en-US" dirty="0"/>
              <a:t>This is the most important rule of python programming</a:t>
            </a:r>
          </a:p>
          <a:p>
            <a:pPr marL="571500" lvl="1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E479C-5D99-2946-A7A5-A55A2E314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56B24C-4864-0344-8E52-71B39C055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78" y="4966449"/>
            <a:ext cx="3860800" cy="147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742915-256D-BC48-B373-896F855E0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043" y="4966449"/>
            <a:ext cx="3670300" cy="107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28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7451C-5832-374D-8B9A-9446AB4E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Python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D0FF8-B684-2443-9ABA-5A48444EF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Libraries, Modules and Packages </a:t>
            </a:r>
          </a:p>
          <a:p>
            <a:pPr lvl="1"/>
            <a:r>
              <a:rPr lang="en-US" dirty="0"/>
              <a:t>It’s all the same thing. They expose specific functions within. </a:t>
            </a:r>
          </a:p>
          <a:p>
            <a:pPr lvl="1"/>
            <a:r>
              <a:rPr lang="en-US" dirty="0" err="1"/>
              <a:t>Numpy</a:t>
            </a:r>
            <a:r>
              <a:rPr lang="en-US" dirty="0"/>
              <a:t> and Pandas are packages we’ll use every time</a:t>
            </a:r>
          </a:p>
          <a:p>
            <a:r>
              <a:rPr lang="en-US" dirty="0"/>
              <a:t>Functions </a:t>
            </a:r>
          </a:p>
          <a:p>
            <a:pPr lvl="1"/>
            <a:r>
              <a:rPr lang="en-US" dirty="0"/>
              <a:t>Package/Module specific </a:t>
            </a:r>
          </a:p>
          <a:p>
            <a:pPr lvl="1"/>
            <a:r>
              <a:rPr lang="en-US" dirty="0"/>
              <a:t>User authored   </a:t>
            </a:r>
          </a:p>
          <a:p>
            <a:pPr lvl="2"/>
            <a:r>
              <a:rPr lang="en-US" dirty="0"/>
              <a:t>If you have to do it more than once write a function… </a:t>
            </a:r>
          </a:p>
          <a:p>
            <a:r>
              <a:rPr lang="en-US" dirty="0"/>
              <a:t>Code  Basics</a:t>
            </a:r>
          </a:p>
          <a:p>
            <a:pPr lvl="1"/>
            <a:r>
              <a:rPr lang="en-US" dirty="0"/>
              <a:t>Indent </a:t>
            </a:r>
          </a:p>
          <a:p>
            <a:pPr lvl="1"/>
            <a:r>
              <a:rPr lang="en-US" dirty="0"/>
              <a:t>Logic </a:t>
            </a:r>
          </a:p>
          <a:p>
            <a:pPr lvl="1"/>
            <a:r>
              <a:rPr lang="en-US" dirty="0"/>
              <a:t>Print</a:t>
            </a:r>
          </a:p>
          <a:p>
            <a:pPr lvl="1"/>
            <a:r>
              <a:rPr lang="en-US" dirty="0"/>
              <a:t>Loops</a:t>
            </a:r>
          </a:p>
          <a:p>
            <a:pPr lvl="1"/>
            <a:r>
              <a:rPr lang="en-US" dirty="0"/>
              <a:t>Lists &amp; Dictionaries </a:t>
            </a:r>
          </a:p>
          <a:p>
            <a:r>
              <a:rPr lang="en-US" dirty="0"/>
              <a:t>Input / Output </a:t>
            </a:r>
          </a:p>
          <a:p>
            <a:pPr lvl="1"/>
            <a:r>
              <a:rPr lang="en-US" dirty="0"/>
              <a:t>Mostly we’ll be reading writing from a CSV file but you could do SO MUCH more.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2B0DF-1C01-DB4E-8E7C-61C08A1F1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96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ckwel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Goals and Objectives</a:t>
            </a:r>
            <a:endParaRPr sz="3600" b="0" i="0" u="none" strike="noStrike" cap="none">
              <a:solidFill>
                <a:schemeClr val="accen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498474" y="1981200"/>
            <a:ext cx="8159751" cy="414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■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Develop key </a:t>
            </a:r>
            <a:r>
              <a:rPr lang="en-US" sz="2000" b="1" i="1" u="sng" strike="noStrike" cap="none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programing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skills with Python </a:t>
            </a:r>
            <a:endParaRPr sz="2000" b="0" i="0" u="none" strike="noStrike" cap="none" dirty="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AEA49D"/>
              </a:buClr>
              <a:buSzPts val="1350"/>
              <a:buFont typeface="Noto Sans Symbols"/>
              <a:buChar char="■"/>
            </a:pPr>
            <a:r>
              <a:rPr lang="en-US" sz="1800" b="0" i="0" u="none" strike="noStrike" cap="none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Import/export data</a:t>
            </a:r>
            <a:endParaRPr dirty="0"/>
          </a:p>
          <a:p>
            <a:pPr marL="4572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AEA49D"/>
              </a:buClr>
              <a:buSzPts val="1350"/>
              <a:buFont typeface="Noto Sans Symbols"/>
              <a:buChar char="■"/>
            </a:pPr>
            <a:r>
              <a:rPr lang="en-US" sz="1800" b="0" i="0" u="none" strike="noStrike" cap="none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Structure, Aggregate and shape data AKA – Wrangling Data </a:t>
            </a:r>
            <a:endParaRPr sz="1800" b="0" i="0" u="none" strike="noStrike" cap="none" dirty="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AEA49D"/>
              </a:buClr>
              <a:buSzPts val="1350"/>
              <a:buFont typeface="Noto Sans Symbols"/>
              <a:buChar char="■"/>
            </a:pPr>
            <a:r>
              <a:rPr lang="en-US" sz="1800" b="0" i="0" u="none" strike="noStrike" cap="none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Graph, chart and visualize data</a:t>
            </a:r>
            <a:endParaRPr dirty="0"/>
          </a:p>
          <a:p>
            <a:pPr marL="4572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AEA49D"/>
              </a:buClr>
              <a:buSzPts val="1350"/>
              <a:buFont typeface="Noto Sans Symbols"/>
              <a:buChar char="■"/>
            </a:pPr>
            <a:r>
              <a:rPr lang="en-US" sz="1800" b="0" i="0" u="none" strike="noStrike" cap="none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Manipulate strings and text , </a:t>
            </a:r>
            <a:r>
              <a:rPr lang="en-US" sz="1800" b="0" i="0" u="sng" strike="noStrike" cap="none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convert strings to numbers, and back </a:t>
            </a:r>
            <a:endParaRPr sz="1800" b="0" i="0" u="sng" strike="noStrike" cap="none" dirty="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AEA49D"/>
              </a:buClr>
              <a:buSzPts val="1350"/>
              <a:buFont typeface="Noto Sans Symbols"/>
              <a:buChar char="■"/>
            </a:pPr>
            <a:r>
              <a:rPr lang="en-US" sz="1800" b="0" i="0" u="none" strike="noStrike" cap="none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Apply conditional logic  </a:t>
            </a:r>
            <a:endParaRPr dirty="0"/>
          </a:p>
          <a:p>
            <a:pPr marL="4572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AEA49D"/>
              </a:buClr>
              <a:buSzPts val="1350"/>
              <a:buFont typeface="Noto Sans Symbols"/>
              <a:buChar char="■"/>
            </a:pPr>
            <a:r>
              <a:rPr lang="en-US" sz="1800" b="0" i="0" u="none" strike="noStrike" cap="none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Generate descriptive statistics </a:t>
            </a:r>
            <a:endParaRPr dirty="0"/>
          </a:p>
          <a:p>
            <a:pPr marL="4572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AEA49D"/>
              </a:buClr>
              <a:buSzPts val="1350"/>
              <a:buFont typeface="Noto Sans Symbols"/>
              <a:buChar char="■"/>
            </a:pPr>
            <a:r>
              <a:rPr lang="en-US" sz="1800" b="0" i="0" u="none" strike="noStrike" cap="none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Apply common analytic transformations </a:t>
            </a:r>
            <a:endParaRPr sz="1800" b="0" i="0" u="none" strike="noStrike" cap="none" dirty="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AEA49D"/>
              </a:buClr>
              <a:buSzPts val="1350"/>
              <a:buFont typeface="Noto Sans Symbols"/>
              <a:buChar char="■"/>
            </a:pPr>
            <a:r>
              <a:rPr lang="en-US" sz="1800" b="0" i="0" u="none" strike="noStrike" cap="none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visual applications </a:t>
            </a:r>
          </a:p>
          <a:p>
            <a:pPr marL="4572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AEA49D"/>
              </a:buClr>
              <a:buSzPts val="1350"/>
              <a:buFont typeface="Noto Sans Symbols"/>
              <a:buChar char="■"/>
            </a:pPr>
            <a:r>
              <a:rPr lang="en-US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Author functions </a:t>
            </a:r>
          </a:p>
          <a:p>
            <a:pPr marL="4572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AEA49D"/>
              </a:buClr>
              <a:buSzPts val="1350"/>
              <a:buFont typeface="Noto Sans Symbols"/>
              <a:buChar char="■"/>
            </a:pPr>
            <a:r>
              <a:rPr lang="en-US" sz="1800" b="0" i="0" u="none" strike="noStrike" cap="none" dirty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pipelines and train models</a:t>
            </a:r>
            <a:r>
              <a:rPr lang="en-US" dirty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!</a:t>
            </a:r>
            <a:endParaRPr sz="1800" b="0" i="0" u="none" strike="noStrike" cap="none" dirty="0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2860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</a:pPr>
            <a:endParaRPr sz="2000" b="0" i="0" u="none" strike="noStrike" cap="none" dirty="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■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80/20 Rule </a:t>
            </a:r>
            <a:endParaRPr dirty="0"/>
          </a:p>
          <a:p>
            <a:pPr marL="4572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AEA49D"/>
              </a:buClr>
              <a:buSzPts val="1350"/>
              <a:buFont typeface="Noto Sans Symbols"/>
              <a:buChar char="■"/>
            </a:pPr>
            <a:r>
              <a:rPr lang="en-US" sz="1800" b="0" i="0" u="none" strike="noStrike" cap="none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80% of time is spent preparing data, 20% of time is spent analyzing. </a:t>
            </a:r>
            <a:endParaRPr dirty="0"/>
          </a:p>
          <a:p>
            <a:pPr marL="22860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</a:pPr>
            <a:endParaRPr sz="2000" b="0" i="0" u="none" strike="noStrike" cap="none" dirty="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552316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1CD6-0E3D-4586-AC63-96727FBE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 this week...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43CB2-C73E-4A36-BCA3-9E72DDBB4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6516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Install and Configure Python and Jupyter</a:t>
            </a:r>
          </a:p>
          <a:p>
            <a:r>
              <a:rPr lang="en-US" dirty="0"/>
              <a:t>Build a Syntax Cheat Sheet </a:t>
            </a:r>
          </a:p>
          <a:p>
            <a:r>
              <a:rPr lang="en-US" dirty="0"/>
              <a:t>Perform basic exploratory analysis </a:t>
            </a:r>
          </a:p>
          <a:p>
            <a:pPr lvl="1"/>
            <a:r>
              <a:rPr lang="en-US" dirty="0"/>
              <a:t>STAGE</a:t>
            </a:r>
          </a:p>
          <a:p>
            <a:pPr lvl="2"/>
            <a:r>
              <a:rPr lang="en-US" dirty="0"/>
              <a:t>Import / Export CSV data </a:t>
            </a:r>
          </a:p>
          <a:p>
            <a:pPr lvl="1"/>
            <a:r>
              <a:rPr lang="en-US" dirty="0"/>
              <a:t>STRUCTURE </a:t>
            </a:r>
          </a:p>
          <a:p>
            <a:pPr lvl="2"/>
            <a:r>
              <a:rPr lang="en-US" dirty="0"/>
              <a:t>Join / Merge</a:t>
            </a:r>
          </a:p>
          <a:p>
            <a:pPr lvl="1"/>
            <a:r>
              <a:rPr lang="en-US" dirty="0">
                <a:solidFill>
                  <a:srgbClr val="595959"/>
                </a:solidFill>
              </a:rPr>
              <a:t>ANALYZE</a:t>
            </a:r>
          </a:p>
          <a:p>
            <a:pPr lvl="2"/>
            <a:r>
              <a:rPr lang="en-US" dirty="0">
                <a:solidFill>
                  <a:srgbClr val="595959"/>
                </a:solidFill>
              </a:rPr>
              <a:t>Create a number of charts with </a:t>
            </a:r>
            <a:r>
              <a:rPr lang="en-US" b="1" i="1" dirty="0">
                <a:solidFill>
                  <a:srgbClr val="595959"/>
                </a:solidFill>
              </a:rPr>
              <a:t>matplotlib </a:t>
            </a:r>
          </a:p>
          <a:p>
            <a:pPr lvl="1"/>
            <a:r>
              <a:rPr lang="en-US" i="1" dirty="0">
                <a:solidFill>
                  <a:srgbClr val="595959"/>
                </a:solidFill>
              </a:rPr>
              <a:t>COMMUNICATE </a:t>
            </a:r>
          </a:p>
          <a:p>
            <a:pPr lvl="2"/>
            <a:r>
              <a:rPr lang="en-US" i="1" dirty="0">
                <a:solidFill>
                  <a:srgbClr val="595959"/>
                </a:solidFill>
              </a:rPr>
              <a:t>Use Markdown to produce results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B4F7B-765A-437C-975F-C9E182CC7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Basics of Python and Jupyter Notebook  </a:t>
            </a:r>
          </a:p>
        </p:txBody>
      </p:sp>
    </p:spTree>
    <p:extLst>
      <p:ext uri="{BB962C8B-B14F-4D97-AF65-F5344CB8AC3E}">
        <p14:creationId xmlns:p14="http://schemas.microsoft.com/office/powerpoint/2010/main" val="3874706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2706" y="1159461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1800" cap="small" dirty="0">
                <a:latin typeface="+mj-lt"/>
                <a:ea typeface="+mj-ea"/>
                <a:cs typeface="+mj-cs"/>
              </a:rPr>
              <a:t>Hands on Data Science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432706" y="4860974"/>
            <a:ext cx="8572749" cy="612265"/>
          </a:xfrm>
        </p:spPr>
        <p:txBody>
          <a:bodyPr>
            <a:noAutofit/>
          </a:bodyPr>
          <a:lstStyle/>
          <a:p>
            <a:pPr algn="r"/>
            <a:r>
              <a:rPr lang="en-US" sz="3200" cap="small" dirty="0"/>
              <a:t>Week 1 – Getting Started</a:t>
            </a:r>
            <a:br>
              <a:rPr lang="en-US" sz="3200" b="1" dirty="0"/>
            </a:br>
            <a:r>
              <a:rPr lang="en-US" sz="3200" b="1" dirty="0"/>
              <a:t>Summer 2020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10" name="Freeform 9"/>
          <p:cNvSpPr>
            <a:spLocks noChangeAspect="1" noEditPoints="1"/>
          </p:cNvSpPr>
          <p:nvPr/>
        </p:nvSpPr>
        <p:spPr bwMode="auto">
          <a:xfrm>
            <a:off x="7016664" y="2686406"/>
            <a:ext cx="1597025" cy="1379538"/>
          </a:xfrm>
          <a:custGeom>
            <a:avLst/>
            <a:gdLst>
              <a:gd name="T0" fmla="*/ 2749 w 4799"/>
              <a:gd name="T1" fmla="*/ 2313 h 4141"/>
              <a:gd name="T2" fmla="*/ 2454 w 4799"/>
              <a:gd name="T3" fmla="*/ 2071 h 4141"/>
              <a:gd name="T4" fmla="*/ 2196 w 4799"/>
              <a:gd name="T5" fmla="*/ 2234 h 4141"/>
              <a:gd name="T6" fmla="*/ 2136 w 4799"/>
              <a:gd name="T7" fmla="*/ 2663 h 4141"/>
              <a:gd name="T8" fmla="*/ 2435 w 4799"/>
              <a:gd name="T9" fmla="*/ 2903 h 4141"/>
              <a:gd name="T10" fmla="*/ 2741 w 4799"/>
              <a:gd name="T11" fmla="*/ 2606 h 4141"/>
              <a:gd name="T12" fmla="*/ 2593 w 4799"/>
              <a:gd name="T13" fmla="*/ 2896 h 4141"/>
              <a:gd name="T14" fmla="*/ 2264 w 4799"/>
              <a:gd name="T15" fmla="*/ 2850 h 4141"/>
              <a:gd name="T16" fmla="*/ 2015 w 4799"/>
              <a:gd name="T17" fmla="*/ 2558 h 4141"/>
              <a:gd name="T18" fmla="*/ 2183 w 4799"/>
              <a:gd name="T19" fmla="*/ 2062 h 4141"/>
              <a:gd name="T20" fmla="*/ 2629 w 4799"/>
              <a:gd name="T21" fmla="*/ 2093 h 4141"/>
              <a:gd name="T22" fmla="*/ 2825 w 4799"/>
              <a:gd name="T23" fmla="*/ 2361 h 4141"/>
              <a:gd name="T24" fmla="*/ 2805 w 4799"/>
              <a:gd name="T25" fmla="*/ 2667 h 4141"/>
              <a:gd name="T26" fmla="*/ 2702 w 4799"/>
              <a:gd name="T27" fmla="*/ 2528 h 4141"/>
              <a:gd name="T28" fmla="*/ 2702 w 4799"/>
              <a:gd name="T29" fmla="*/ 2528 h 4141"/>
              <a:gd name="T30" fmla="*/ 3130 w 4799"/>
              <a:gd name="T31" fmla="*/ 1207 h 4141"/>
              <a:gd name="T32" fmla="*/ 3045 w 4799"/>
              <a:gd name="T33" fmla="*/ 758 h 4141"/>
              <a:gd name="T34" fmla="*/ 2599 w 4799"/>
              <a:gd name="T35" fmla="*/ 551 h 4141"/>
              <a:gd name="T36" fmla="*/ 2236 w 4799"/>
              <a:gd name="T37" fmla="*/ 646 h 4141"/>
              <a:gd name="T38" fmla="*/ 1905 w 4799"/>
              <a:gd name="T39" fmla="*/ 1211 h 4141"/>
              <a:gd name="T40" fmla="*/ 1999 w 4799"/>
              <a:gd name="T41" fmla="*/ 1574 h 4141"/>
              <a:gd name="T42" fmla="*/ 2398 w 4799"/>
              <a:gd name="T43" fmla="*/ 1862 h 4141"/>
              <a:gd name="T44" fmla="*/ 2790 w 4799"/>
              <a:gd name="T45" fmla="*/ 1715 h 4141"/>
              <a:gd name="T46" fmla="*/ 3114 w 4799"/>
              <a:gd name="T47" fmla="*/ 1398 h 4141"/>
              <a:gd name="T48" fmla="*/ 2793 w 4799"/>
              <a:gd name="T49" fmla="*/ 1804 h 4141"/>
              <a:gd name="T50" fmla="*/ 2324 w 4799"/>
              <a:gd name="T51" fmla="*/ 1785 h 4141"/>
              <a:gd name="T52" fmla="*/ 1979 w 4799"/>
              <a:gd name="T53" fmla="*/ 1326 h 4141"/>
              <a:gd name="T54" fmla="*/ 2065 w 4799"/>
              <a:gd name="T55" fmla="*/ 671 h 4141"/>
              <a:gd name="T56" fmla="*/ 2849 w 4799"/>
              <a:gd name="T57" fmla="*/ 606 h 4141"/>
              <a:gd name="T58" fmla="*/ 3151 w 4799"/>
              <a:gd name="T59" fmla="*/ 1022 h 4141"/>
              <a:gd name="T60" fmla="*/ 2821 w 4799"/>
              <a:gd name="T61" fmla="*/ 1055 h 4141"/>
              <a:gd name="T62" fmla="*/ 2879 w 4799"/>
              <a:gd name="T63" fmla="*/ 1278 h 4141"/>
              <a:gd name="T64" fmla="*/ 2274 w 4799"/>
              <a:gd name="T65" fmla="*/ 1469 h 4141"/>
              <a:gd name="T66" fmla="*/ 1996 w 4799"/>
              <a:gd name="T67" fmla="*/ 2059 h 4141"/>
              <a:gd name="T68" fmla="*/ 1825 w 4799"/>
              <a:gd name="T69" fmla="*/ 1468 h 4141"/>
              <a:gd name="T70" fmla="*/ 1317 w 4799"/>
              <a:gd name="T71" fmla="*/ 1328 h 4141"/>
              <a:gd name="T72" fmla="*/ 890 w 4799"/>
              <a:gd name="T73" fmla="*/ 1435 h 4141"/>
              <a:gd name="T74" fmla="*/ 654 w 4799"/>
              <a:gd name="T75" fmla="*/ 1596 h 4141"/>
              <a:gd name="T76" fmla="*/ 585 w 4799"/>
              <a:gd name="T77" fmla="*/ 2113 h 4141"/>
              <a:gd name="T78" fmla="*/ 820 w 4799"/>
              <a:gd name="T79" fmla="*/ 2516 h 4141"/>
              <a:gd name="T80" fmla="*/ 1317 w 4799"/>
              <a:gd name="T81" fmla="*/ 2624 h 4141"/>
              <a:gd name="T82" fmla="*/ 1741 w 4799"/>
              <a:gd name="T83" fmla="*/ 2345 h 4141"/>
              <a:gd name="T84" fmla="*/ 1884 w 4799"/>
              <a:gd name="T85" fmla="*/ 2531 h 4141"/>
              <a:gd name="T86" fmla="*/ 994 w 4799"/>
              <a:gd name="T87" fmla="*/ 2655 h 4141"/>
              <a:gd name="T88" fmla="*/ 429 w 4799"/>
              <a:gd name="T89" fmla="*/ 2173 h 4141"/>
              <a:gd name="T90" fmla="*/ 636 w 4799"/>
              <a:gd name="T91" fmla="*/ 1283 h 4141"/>
              <a:gd name="T92" fmla="*/ 1400 w 4799"/>
              <a:gd name="T93" fmla="*/ 1202 h 4141"/>
              <a:gd name="T94" fmla="*/ 1818 w 4799"/>
              <a:gd name="T95" fmla="*/ 1636 h 4141"/>
              <a:gd name="T96" fmla="*/ 1559 w 4799"/>
              <a:gd name="T97" fmla="*/ 1980 h 4141"/>
              <a:gd name="T98" fmla="*/ 752 w 4799"/>
              <a:gd name="T99" fmla="*/ 1980 h 4141"/>
              <a:gd name="T100" fmla="*/ 3616 w 4799"/>
              <a:gd name="T101" fmla="*/ 3583 h 4141"/>
              <a:gd name="T102" fmla="*/ 3793 w 4799"/>
              <a:gd name="T103" fmla="*/ 3044 h 4141"/>
              <a:gd name="T104" fmla="*/ 4039 w 4799"/>
              <a:gd name="T105" fmla="*/ 3026 h 4141"/>
              <a:gd name="T106" fmla="*/ 4105 w 4799"/>
              <a:gd name="T107" fmla="*/ 1704 h 4141"/>
              <a:gd name="T108" fmla="*/ 4317 w 4799"/>
              <a:gd name="T109" fmla="*/ 1343 h 4141"/>
              <a:gd name="T110" fmla="*/ 2125 w 4799"/>
              <a:gd name="T111" fmla="*/ 355 h 4141"/>
              <a:gd name="T112" fmla="*/ 2040 w 4799"/>
              <a:gd name="T113" fmla="*/ 380 h 4141"/>
              <a:gd name="T114" fmla="*/ 1696 w 4799"/>
              <a:gd name="T115" fmla="*/ 2931 h 4141"/>
              <a:gd name="T116" fmla="*/ 3080 w 4799"/>
              <a:gd name="T117" fmla="*/ 2938 h 4141"/>
              <a:gd name="T118" fmla="*/ 2628 w 4799"/>
              <a:gd name="T119" fmla="*/ 3290 h 4141"/>
              <a:gd name="T120" fmla="*/ 0 w 4799"/>
              <a:gd name="T121" fmla="*/ 1959 h 4141"/>
              <a:gd name="T122" fmla="*/ 4789 w 4799"/>
              <a:gd name="T123" fmla="*/ 2286 h 4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799" h="4141">
                <a:moveTo>
                  <a:pt x="2786" y="2580"/>
                </a:moveTo>
                <a:lnTo>
                  <a:pt x="2786" y="2580"/>
                </a:lnTo>
                <a:lnTo>
                  <a:pt x="2850" y="2589"/>
                </a:lnTo>
                <a:lnTo>
                  <a:pt x="2861" y="2496"/>
                </a:lnTo>
                <a:lnTo>
                  <a:pt x="2797" y="2490"/>
                </a:lnTo>
                <a:cubicBezTo>
                  <a:pt x="2794" y="2489"/>
                  <a:pt x="2792" y="2489"/>
                  <a:pt x="2789" y="2488"/>
                </a:cubicBezTo>
                <a:cubicBezTo>
                  <a:pt x="2772" y="2482"/>
                  <a:pt x="2760" y="2466"/>
                  <a:pt x="2760" y="2448"/>
                </a:cubicBezTo>
                <a:cubicBezTo>
                  <a:pt x="2757" y="2421"/>
                  <a:pt x="2748" y="2391"/>
                  <a:pt x="2736" y="2363"/>
                </a:cubicBezTo>
                <a:cubicBezTo>
                  <a:pt x="2728" y="2345"/>
                  <a:pt x="2734" y="2324"/>
                  <a:pt x="2749" y="2313"/>
                </a:cubicBezTo>
                <a:lnTo>
                  <a:pt x="2804" y="2272"/>
                </a:lnTo>
                <a:lnTo>
                  <a:pt x="2745" y="2199"/>
                </a:lnTo>
                <a:lnTo>
                  <a:pt x="2694" y="2241"/>
                </a:lnTo>
                <a:cubicBezTo>
                  <a:pt x="2679" y="2256"/>
                  <a:pt x="2659" y="2254"/>
                  <a:pt x="2642" y="2241"/>
                </a:cubicBezTo>
                <a:cubicBezTo>
                  <a:pt x="2618" y="2221"/>
                  <a:pt x="2592" y="2206"/>
                  <a:pt x="2563" y="2194"/>
                </a:cubicBezTo>
                <a:cubicBezTo>
                  <a:pt x="2547" y="2188"/>
                  <a:pt x="2537" y="2172"/>
                  <a:pt x="2537" y="2155"/>
                </a:cubicBezTo>
                <a:cubicBezTo>
                  <a:pt x="2537" y="2154"/>
                  <a:pt x="2537" y="2151"/>
                  <a:pt x="2537" y="2149"/>
                </a:cubicBezTo>
                <a:lnTo>
                  <a:pt x="2547" y="2081"/>
                </a:lnTo>
                <a:lnTo>
                  <a:pt x="2454" y="2071"/>
                </a:lnTo>
                <a:lnTo>
                  <a:pt x="2447" y="2135"/>
                </a:lnTo>
                <a:cubicBezTo>
                  <a:pt x="2446" y="2147"/>
                  <a:pt x="2439" y="2158"/>
                  <a:pt x="2430" y="2165"/>
                </a:cubicBezTo>
                <a:cubicBezTo>
                  <a:pt x="2424" y="2169"/>
                  <a:pt x="2417" y="2172"/>
                  <a:pt x="2410" y="2173"/>
                </a:cubicBezTo>
                <a:cubicBezTo>
                  <a:pt x="2383" y="2176"/>
                  <a:pt x="2358" y="2182"/>
                  <a:pt x="2333" y="2191"/>
                </a:cubicBezTo>
                <a:cubicBezTo>
                  <a:pt x="2332" y="2191"/>
                  <a:pt x="2332" y="2192"/>
                  <a:pt x="2331" y="2192"/>
                </a:cubicBezTo>
                <a:cubicBezTo>
                  <a:pt x="2313" y="2206"/>
                  <a:pt x="2287" y="2203"/>
                  <a:pt x="2273" y="2184"/>
                </a:cubicBezTo>
                <a:lnTo>
                  <a:pt x="2230" y="2128"/>
                </a:lnTo>
                <a:lnTo>
                  <a:pt x="2157" y="2186"/>
                </a:lnTo>
                <a:lnTo>
                  <a:pt x="2196" y="2234"/>
                </a:lnTo>
                <a:cubicBezTo>
                  <a:pt x="2208" y="2250"/>
                  <a:pt x="2209" y="2273"/>
                  <a:pt x="2197" y="2288"/>
                </a:cubicBezTo>
                <a:cubicBezTo>
                  <a:pt x="2177" y="2312"/>
                  <a:pt x="2161" y="2339"/>
                  <a:pt x="2149" y="2368"/>
                </a:cubicBezTo>
                <a:cubicBezTo>
                  <a:pt x="2140" y="2383"/>
                  <a:pt x="2121" y="2396"/>
                  <a:pt x="2104" y="2394"/>
                </a:cubicBezTo>
                <a:lnTo>
                  <a:pt x="2039" y="2385"/>
                </a:lnTo>
                <a:lnTo>
                  <a:pt x="2028" y="2478"/>
                </a:lnTo>
                <a:lnTo>
                  <a:pt x="2090" y="2484"/>
                </a:lnTo>
                <a:cubicBezTo>
                  <a:pt x="2109" y="2486"/>
                  <a:pt x="2124" y="2502"/>
                  <a:pt x="2126" y="2521"/>
                </a:cubicBezTo>
                <a:cubicBezTo>
                  <a:pt x="2129" y="2553"/>
                  <a:pt x="2137" y="2584"/>
                  <a:pt x="2149" y="2614"/>
                </a:cubicBezTo>
                <a:cubicBezTo>
                  <a:pt x="2157" y="2631"/>
                  <a:pt x="2151" y="2652"/>
                  <a:pt x="2136" y="2663"/>
                </a:cubicBezTo>
                <a:lnTo>
                  <a:pt x="2085" y="2701"/>
                </a:lnTo>
                <a:lnTo>
                  <a:pt x="2144" y="2775"/>
                </a:lnTo>
                <a:lnTo>
                  <a:pt x="2190" y="2736"/>
                </a:lnTo>
                <a:cubicBezTo>
                  <a:pt x="2198" y="2731"/>
                  <a:pt x="2207" y="2728"/>
                  <a:pt x="2215" y="2728"/>
                </a:cubicBezTo>
                <a:cubicBezTo>
                  <a:pt x="2225" y="2728"/>
                  <a:pt x="2234" y="2731"/>
                  <a:pt x="2242" y="2737"/>
                </a:cubicBezTo>
                <a:cubicBezTo>
                  <a:pt x="2267" y="2758"/>
                  <a:pt x="2295" y="2774"/>
                  <a:pt x="2325" y="2786"/>
                </a:cubicBezTo>
                <a:cubicBezTo>
                  <a:pt x="2345" y="2792"/>
                  <a:pt x="2354" y="2810"/>
                  <a:pt x="2351" y="2831"/>
                </a:cubicBezTo>
                <a:lnTo>
                  <a:pt x="2342" y="2893"/>
                </a:lnTo>
                <a:lnTo>
                  <a:pt x="2435" y="2903"/>
                </a:lnTo>
                <a:lnTo>
                  <a:pt x="2441" y="2843"/>
                </a:lnTo>
                <a:cubicBezTo>
                  <a:pt x="2444" y="2824"/>
                  <a:pt x="2459" y="2810"/>
                  <a:pt x="2478" y="2807"/>
                </a:cubicBezTo>
                <a:cubicBezTo>
                  <a:pt x="2510" y="2804"/>
                  <a:pt x="2541" y="2795"/>
                  <a:pt x="2571" y="2783"/>
                </a:cubicBezTo>
                <a:cubicBezTo>
                  <a:pt x="2589" y="2775"/>
                  <a:pt x="2609" y="2780"/>
                  <a:pt x="2621" y="2796"/>
                </a:cubicBezTo>
                <a:lnTo>
                  <a:pt x="2659" y="2846"/>
                </a:lnTo>
                <a:lnTo>
                  <a:pt x="2732" y="2787"/>
                </a:lnTo>
                <a:lnTo>
                  <a:pt x="2693" y="2740"/>
                </a:lnTo>
                <a:cubicBezTo>
                  <a:pt x="2681" y="2725"/>
                  <a:pt x="2681" y="2703"/>
                  <a:pt x="2693" y="2689"/>
                </a:cubicBezTo>
                <a:cubicBezTo>
                  <a:pt x="2713" y="2664"/>
                  <a:pt x="2729" y="2636"/>
                  <a:pt x="2741" y="2606"/>
                </a:cubicBezTo>
                <a:cubicBezTo>
                  <a:pt x="2748" y="2588"/>
                  <a:pt x="2767" y="2577"/>
                  <a:pt x="2786" y="2580"/>
                </a:cubicBezTo>
                <a:lnTo>
                  <a:pt x="2786" y="2580"/>
                </a:lnTo>
                <a:close/>
                <a:moveTo>
                  <a:pt x="2805" y="2667"/>
                </a:moveTo>
                <a:lnTo>
                  <a:pt x="2805" y="2667"/>
                </a:lnTo>
                <a:cubicBezTo>
                  <a:pt x="2797" y="2683"/>
                  <a:pt x="2788" y="2699"/>
                  <a:pt x="2778" y="2714"/>
                </a:cubicBezTo>
                <a:lnTo>
                  <a:pt x="2798" y="2741"/>
                </a:lnTo>
                <a:cubicBezTo>
                  <a:pt x="2825" y="2776"/>
                  <a:pt x="2818" y="2827"/>
                  <a:pt x="2783" y="2854"/>
                </a:cubicBezTo>
                <a:lnTo>
                  <a:pt x="2706" y="2912"/>
                </a:lnTo>
                <a:cubicBezTo>
                  <a:pt x="2670" y="2939"/>
                  <a:pt x="2620" y="2932"/>
                  <a:pt x="2593" y="2896"/>
                </a:cubicBezTo>
                <a:lnTo>
                  <a:pt x="2573" y="2871"/>
                </a:lnTo>
                <a:cubicBezTo>
                  <a:pt x="2556" y="2877"/>
                  <a:pt x="2538" y="2882"/>
                  <a:pt x="2520" y="2885"/>
                </a:cubicBezTo>
                <a:lnTo>
                  <a:pt x="2515" y="2917"/>
                </a:lnTo>
                <a:cubicBezTo>
                  <a:pt x="2510" y="2957"/>
                  <a:pt x="2475" y="2986"/>
                  <a:pt x="2435" y="2986"/>
                </a:cubicBezTo>
                <a:cubicBezTo>
                  <a:pt x="2431" y="2986"/>
                  <a:pt x="2428" y="2986"/>
                  <a:pt x="2424" y="2986"/>
                </a:cubicBezTo>
                <a:lnTo>
                  <a:pt x="2329" y="2972"/>
                </a:lnTo>
                <a:cubicBezTo>
                  <a:pt x="2307" y="2969"/>
                  <a:pt x="2288" y="2958"/>
                  <a:pt x="2275" y="2941"/>
                </a:cubicBezTo>
                <a:cubicBezTo>
                  <a:pt x="2262" y="2924"/>
                  <a:pt x="2257" y="2903"/>
                  <a:pt x="2260" y="2881"/>
                </a:cubicBezTo>
                <a:lnTo>
                  <a:pt x="2264" y="2850"/>
                </a:lnTo>
                <a:cubicBezTo>
                  <a:pt x="2247" y="2842"/>
                  <a:pt x="2231" y="2832"/>
                  <a:pt x="2216" y="2822"/>
                </a:cubicBezTo>
                <a:lnTo>
                  <a:pt x="2191" y="2841"/>
                </a:lnTo>
                <a:cubicBezTo>
                  <a:pt x="2173" y="2854"/>
                  <a:pt x="2153" y="2859"/>
                  <a:pt x="2131" y="2856"/>
                </a:cubicBezTo>
                <a:cubicBezTo>
                  <a:pt x="2109" y="2853"/>
                  <a:pt x="2090" y="2842"/>
                  <a:pt x="2077" y="2825"/>
                </a:cubicBezTo>
                <a:lnTo>
                  <a:pt x="2019" y="2748"/>
                </a:lnTo>
                <a:cubicBezTo>
                  <a:pt x="1992" y="2713"/>
                  <a:pt x="1999" y="2662"/>
                  <a:pt x="2035" y="2635"/>
                </a:cubicBezTo>
                <a:lnTo>
                  <a:pt x="2061" y="2615"/>
                </a:lnTo>
                <a:cubicBezTo>
                  <a:pt x="2055" y="2598"/>
                  <a:pt x="2051" y="2580"/>
                  <a:pt x="2047" y="2562"/>
                </a:cubicBezTo>
                <a:lnTo>
                  <a:pt x="2015" y="2558"/>
                </a:lnTo>
                <a:cubicBezTo>
                  <a:pt x="1993" y="2555"/>
                  <a:pt x="1974" y="2543"/>
                  <a:pt x="1961" y="2526"/>
                </a:cubicBezTo>
                <a:cubicBezTo>
                  <a:pt x="1948" y="2509"/>
                  <a:pt x="1943" y="2488"/>
                  <a:pt x="1946" y="2466"/>
                </a:cubicBezTo>
                <a:lnTo>
                  <a:pt x="1959" y="2371"/>
                </a:lnTo>
                <a:cubicBezTo>
                  <a:pt x="1965" y="2327"/>
                  <a:pt x="2007" y="2296"/>
                  <a:pt x="2050" y="2302"/>
                </a:cubicBezTo>
                <a:lnTo>
                  <a:pt x="2085" y="2307"/>
                </a:lnTo>
                <a:cubicBezTo>
                  <a:pt x="2093" y="2292"/>
                  <a:pt x="2102" y="2276"/>
                  <a:pt x="2112" y="2261"/>
                </a:cubicBezTo>
                <a:lnTo>
                  <a:pt x="2091" y="2233"/>
                </a:lnTo>
                <a:cubicBezTo>
                  <a:pt x="2064" y="2197"/>
                  <a:pt x="2071" y="2147"/>
                  <a:pt x="2106" y="2120"/>
                </a:cubicBezTo>
                <a:lnTo>
                  <a:pt x="2183" y="2062"/>
                </a:lnTo>
                <a:cubicBezTo>
                  <a:pt x="2200" y="2049"/>
                  <a:pt x="2221" y="2043"/>
                  <a:pt x="2243" y="2046"/>
                </a:cubicBezTo>
                <a:cubicBezTo>
                  <a:pt x="2264" y="2049"/>
                  <a:pt x="2283" y="2060"/>
                  <a:pt x="2296" y="2077"/>
                </a:cubicBezTo>
                <a:lnTo>
                  <a:pt x="2319" y="2107"/>
                </a:lnTo>
                <a:cubicBezTo>
                  <a:pt x="2335" y="2102"/>
                  <a:pt x="2352" y="2098"/>
                  <a:pt x="2369" y="2095"/>
                </a:cubicBezTo>
                <a:lnTo>
                  <a:pt x="2374" y="2057"/>
                </a:lnTo>
                <a:cubicBezTo>
                  <a:pt x="2377" y="2036"/>
                  <a:pt x="2388" y="2017"/>
                  <a:pt x="2405" y="2004"/>
                </a:cubicBezTo>
                <a:cubicBezTo>
                  <a:pt x="2422" y="1991"/>
                  <a:pt x="2444" y="1985"/>
                  <a:pt x="2465" y="1988"/>
                </a:cubicBezTo>
                <a:lnTo>
                  <a:pt x="2560" y="2001"/>
                </a:lnTo>
                <a:cubicBezTo>
                  <a:pt x="2604" y="2007"/>
                  <a:pt x="2635" y="2048"/>
                  <a:pt x="2629" y="2093"/>
                </a:cubicBezTo>
                <a:lnTo>
                  <a:pt x="2624" y="2130"/>
                </a:lnTo>
                <a:cubicBezTo>
                  <a:pt x="2639" y="2138"/>
                  <a:pt x="2654" y="2147"/>
                  <a:pt x="2668" y="2156"/>
                </a:cubicBezTo>
                <a:lnTo>
                  <a:pt x="2698" y="2133"/>
                </a:lnTo>
                <a:cubicBezTo>
                  <a:pt x="2715" y="2120"/>
                  <a:pt x="2736" y="2114"/>
                  <a:pt x="2758" y="2117"/>
                </a:cubicBezTo>
                <a:cubicBezTo>
                  <a:pt x="2780" y="2120"/>
                  <a:pt x="2799" y="2132"/>
                  <a:pt x="2812" y="2149"/>
                </a:cubicBezTo>
                <a:lnTo>
                  <a:pt x="2870" y="2225"/>
                </a:lnTo>
                <a:cubicBezTo>
                  <a:pt x="2883" y="2243"/>
                  <a:pt x="2888" y="2264"/>
                  <a:pt x="2885" y="2285"/>
                </a:cubicBezTo>
                <a:cubicBezTo>
                  <a:pt x="2882" y="2307"/>
                  <a:pt x="2871" y="2326"/>
                  <a:pt x="2854" y="2339"/>
                </a:cubicBezTo>
                <a:lnTo>
                  <a:pt x="2825" y="2361"/>
                </a:lnTo>
                <a:cubicBezTo>
                  <a:pt x="2830" y="2377"/>
                  <a:pt x="2835" y="2394"/>
                  <a:pt x="2838" y="2411"/>
                </a:cubicBezTo>
                <a:lnTo>
                  <a:pt x="2874" y="2416"/>
                </a:lnTo>
                <a:cubicBezTo>
                  <a:pt x="2896" y="2419"/>
                  <a:pt x="2914" y="2430"/>
                  <a:pt x="2928" y="2447"/>
                </a:cubicBezTo>
                <a:cubicBezTo>
                  <a:pt x="2941" y="2465"/>
                  <a:pt x="2946" y="2486"/>
                  <a:pt x="2943" y="2507"/>
                </a:cubicBezTo>
                <a:lnTo>
                  <a:pt x="2930" y="2603"/>
                </a:lnTo>
                <a:cubicBezTo>
                  <a:pt x="2927" y="2624"/>
                  <a:pt x="2916" y="2643"/>
                  <a:pt x="2899" y="2656"/>
                </a:cubicBezTo>
                <a:cubicBezTo>
                  <a:pt x="2881" y="2669"/>
                  <a:pt x="2860" y="2674"/>
                  <a:pt x="2839" y="2672"/>
                </a:cubicBezTo>
                <a:lnTo>
                  <a:pt x="2805" y="2667"/>
                </a:lnTo>
                <a:lnTo>
                  <a:pt x="2805" y="2667"/>
                </a:lnTo>
                <a:close/>
                <a:moveTo>
                  <a:pt x="2468" y="2317"/>
                </a:moveTo>
                <a:lnTo>
                  <a:pt x="2468" y="2317"/>
                </a:lnTo>
                <a:cubicBezTo>
                  <a:pt x="2460" y="2316"/>
                  <a:pt x="2452" y="2315"/>
                  <a:pt x="2444" y="2315"/>
                </a:cubicBezTo>
                <a:cubicBezTo>
                  <a:pt x="2357" y="2315"/>
                  <a:pt x="2281" y="2380"/>
                  <a:pt x="2269" y="2468"/>
                </a:cubicBezTo>
                <a:cubicBezTo>
                  <a:pt x="2255" y="2565"/>
                  <a:pt x="2323" y="2654"/>
                  <a:pt x="2420" y="2667"/>
                </a:cubicBezTo>
                <a:cubicBezTo>
                  <a:pt x="2516" y="2681"/>
                  <a:pt x="2606" y="2613"/>
                  <a:pt x="2619" y="2516"/>
                </a:cubicBezTo>
                <a:cubicBezTo>
                  <a:pt x="2632" y="2420"/>
                  <a:pt x="2565" y="2330"/>
                  <a:pt x="2468" y="2317"/>
                </a:cubicBezTo>
                <a:lnTo>
                  <a:pt x="2468" y="2317"/>
                </a:lnTo>
                <a:close/>
                <a:moveTo>
                  <a:pt x="2702" y="2528"/>
                </a:moveTo>
                <a:lnTo>
                  <a:pt x="2702" y="2528"/>
                </a:lnTo>
                <a:cubicBezTo>
                  <a:pt x="2684" y="2658"/>
                  <a:pt x="2572" y="2752"/>
                  <a:pt x="2444" y="2752"/>
                </a:cubicBezTo>
                <a:cubicBezTo>
                  <a:pt x="2432" y="2752"/>
                  <a:pt x="2420" y="2752"/>
                  <a:pt x="2408" y="2750"/>
                </a:cubicBezTo>
                <a:cubicBezTo>
                  <a:pt x="2339" y="2740"/>
                  <a:pt x="2278" y="2705"/>
                  <a:pt x="2236" y="2649"/>
                </a:cubicBezTo>
                <a:cubicBezTo>
                  <a:pt x="2194" y="2594"/>
                  <a:pt x="2176" y="2525"/>
                  <a:pt x="2186" y="2456"/>
                </a:cubicBezTo>
                <a:cubicBezTo>
                  <a:pt x="2195" y="2388"/>
                  <a:pt x="2231" y="2327"/>
                  <a:pt x="2287" y="2285"/>
                </a:cubicBezTo>
                <a:cubicBezTo>
                  <a:pt x="2342" y="2243"/>
                  <a:pt x="2410" y="2225"/>
                  <a:pt x="2479" y="2234"/>
                </a:cubicBezTo>
                <a:cubicBezTo>
                  <a:pt x="2622" y="2254"/>
                  <a:pt x="2721" y="2386"/>
                  <a:pt x="2702" y="2528"/>
                </a:cubicBezTo>
                <a:lnTo>
                  <a:pt x="2702" y="2528"/>
                </a:lnTo>
                <a:close/>
                <a:moveTo>
                  <a:pt x="3114" y="1398"/>
                </a:moveTo>
                <a:lnTo>
                  <a:pt x="3114" y="1398"/>
                </a:lnTo>
                <a:lnTo>
                  <a:pt x="3216" y="1413"/>
                </a:lnTo>
                <a:cubicBezTo>
                  <a:pt x="3225" y="1414"/>
                  <a:pt x="3237" y="1406"/>
                  <a:pt x="3238" y="1396"/>
                </a:cubicBezTo>
                <a:lnTo>
                  <a:pt x="3259" y="1246"/>
                </a:lnTo>
                <a:cubicBezTo>
                  <a:pt x="3260" y="1239"/>
                  <a:pt x="3257" y="1234"/>
                  <a:pt x="3255" y="1231"/>
                </a:cubicBezTo>
                <a:cubicBezTo>
                  <a:pt x="3253" y="1229"/>
                  <a:pt x="3249" y="1225"/>
                  <a:pt x="3242" y="1224"/>
                </a:cubicBezTo>
                <a:lnTo>
                  <a:pt x="3138" y="1209"/>
                </a:lnTo>
                <a:cubicBezTo>
                  <a:pt x="3135" y="1209"/>
                  <a:pt x="3132" y="1208"/>
                  <a:pt x="3130" y="1207"/>
                </a:cubicBezTo>
                <a:cubicBezTo>
                  <a:pt x="3114" y="1201"/>
                  <a:pt x="3102" y="1186"/>
                  <a:pt x="3101" y="1169"/>
                </a:cubicBezTo>
                <a:cubicBezTo>
                  <a:pt x="3095" y="1120"/>
                  <a:pt x="3082" y="1071"/>
                  <a:pt x="3062" y="1024"/>
                </a:cubicBezTo>
                <a:cubicBezTo>
                  <a:pt x="3054" y="1006"/>
                  <a:pt x="3059" y="986"/>
                  <a:pt x="3075" y="974"/>
                </a:cubicBezTo>
                <a:lnTo>
                  <a:pt x="3160" y="910"/>
                </a:lnTo>
                <a:cubicBezTo>
                  <a:pt x="3166" y="906"/>
                  <a:pt x="3167" y="900"/>
                  <a:pt x="3168" y="897"/>
                </a:cubicBezTo>
                <a:cubicBezTo>
                  <a:pt x="3168" y="894"/>
                  <a:pt x="3168" y="888"/>
                  <a:pt x="3164" y="883"/>
                </a:cubicBezTo>
                <a:lnTo>
                  <a:pt x="3073" y="762"/>
                </a:lnTo>
                <a:cubicBezTo>
                  <a:pt x="3069" y="756"/>
                  <a:pt x="3063" y="755"/>
                  <a:pt x="3060" y="754"/>
                </a:cubicBezTo>
                <a:cubicBezTo>
                  <a:pt x="3057" y="754"/>
                  <a:pt x="3051" y="754"/>
                  <a:pt x="3045" y="758"/>
                </a:cubicBezTo>
                <a:lnTo>
                  <a:pt x="2959" y="823"/>
                </a:lnTo>
                <a:cubicBezTo>
                  <a:pt x="2944" y="838"/>
                  <a:pt x="2924" y="836"/>
                  <a:pt x="2907" y="823"/>
                </a:cubicBezTo>
                <a:cubicBezTo>
                  <a:pt x="2868" y="791"/>
                  <a:pt x="2824" y="766"/>
                  <a:pt x="2777" y="747"/>
                </a:cubicBezTo>
                <a:cubicBezTo>
                  <a:pt x="2761" y="740"/>
                  <a:pt x="2751" y="725"/>
                  <a:pt x="2751" y="708"/>
                </a:cubicBezTo>
                <a:cubicBezTo>
                  <a:pt x="2751" y="706"/>
                  <a:pt x="2751" y="703"/>
                  <a:pt x="2751" y="701"/>
                </a:cubicBezTo>
                <a:lnTo>
                  <a:pt x="2766" y="594"/>
                </a:lnTo>
                <a:cubicBezTo>
                  <a:pt x="2767" y="587"/>
                  <a:pt x="2764" y="582"/>
                  <a:pt x="2762" y="580"/>
                </a:cubicBezTo>
                <a:cubicBezTo>
                  <a:pt x="2760" y="577"/>
                  <a:pt x="2756" y="573"/>
                  <a:pt x="2749" y="572"/>
                </a:cubicBezTo>
                <a:lnTo>
                  <a:pt x="2599" y="551"/>
                </a:lnTo>
                <a:cubicBezTo>
                  <a:pt x="2589" y="550"/>
                  <a:pt x="2578" y="558"/>
                  <a:pt x="2577" y="568"/>
                </a:cubicBezTo>
                <a:lnTo>
                  <a:pt x="2562" y="673"/>
                </a:lnTo>
                <a:cubicBezTo>
                  <a:pt x="2561" y="685"/>
                  <a:pt x="2553" y="698"/>
                  <a:pt x="2543" y="705"/>
                </a:cubicBezTo>
                <a:cubicBezTo>
                  <a:pt x="2538" y="708"/>
                  <a:pt x="2531" y="711"/>
                  <a:pt x="2524" y="711"/>
                </a:cubicBezTo>
                <a:cubicBezTo>
                  <a:pt x="2480" y="716"/>
                  <a:pt x="2436" y="727"/>
                  <a:pt x="2394" y="743"/>
                </a:cubicBezTo>
                <a:cubicBezTo>
                  <a:pt x="2393" y="744"/>
                  <a:pt x="2391" y="745"/>
                  <a:pt x="2389" y="747"/>
                </a:cubicBezTo>
                <a:cubicBezTo>
                  <a:pt x="2371" y="760"/>
                  <a:pt x="2345" y="757"/>
                  <a:pt x="2331" y="739"/>
                </a:cubicBezTo>
                <a:lnTo>
                  <a:pt x="2264" y="650"/>
                </a:lnTo>
                <a:cubicBezTo>
                  <a:pt x="2257" y="641"/>
                  <a:pt x="2244" y="640"/>
                  <a:pt x="2236" y="646"/>
                </a:cubicBezTo>
                <a:lnTo>
                  <a:pt x="2115" y="737"/>
                </a:lnTo>
                <a:cubicBezTo>
                  <a:pt x="2107" y="744"/>
                  <a:pt x="2105" y="757"/>
                  <a:pt x="2111" y="765"/>
                </a:cubicBezTo>
                <a:lnTo>
                  <a:pt x="2173" y="846"/>
                </a:lnTo>
                <a:cubicBezTo>
                  <a:pt x="2184" y="861"/>
                  <a:pt x="2186" y="886"/>
                  <a:pt x="2174" y="901"/>
                </a:cubicBezTo>
                <a:cubicBezTo>
                  <a:pt x="2141" y="941"/>
                  <a:pt x="2115" y="985"/>
                  <a:pt x="2095" y="1032"/>
                </a:cubicBezTo>
                <a:cubicBezTo>
                  <a:pt x="2088" y="1050"/>
                  <a:pt x="2068" y="1061"/>
                  <a:pt x="2050" y="1058"/>
                </a:cubicBezTo>
                <a:lnTo>
                  <a:pt x="1948" y="1044"/>
                </a:lnTo>
                <a:cubicBezTo>
                  <a:pt x="1936" y="1043"/>
                  <a:pt x="1927" y="1051"/>
                  <a:pt x="1925" y="1061"/>
                </a:cubicBezTo>
                <a:lnTo>
                  <a:pt x="1905" y="1211"/>
                </a:lnTo>
                <a:cubicBezTo>
                  <a:pt x="1904" y="1218"/>
                  <a:pt x="1907" y="1223"/>
                  <a:pt x="1909" y="1226"/>
                </a:cubicBezTo>
                <a:cubicBezTo>
                  <a:pt x="1910" y="1228"/>
                  <a:pt x="1915" y="1232"/>
                  <a:pt x="1921" y="1233"/>
                </a:cubicBezTo>
                <a:lnTo>
                  <a:pt x="2022" y="1247"/>
                </a:lnTo>
                <a:cubicBezTo>
                  <a:pt x="2041" y="1250"/>
                  <a:pt x="2056" y="1265"/>
                  <a:pt x="2058" y="1285"/>
                </a:cubicBezTo>
                <a:cubicBezTo>
                  <a:pt x="2063" y="1337"/>
                  <a:pt x="2076" y="1388"/>
                  <a:pt x="2096" y="1437"/>
                </a:cubicBezTo>
                <a:cubicBezTo>
                  <a:pt x="2104" y="1454"/>
                  <a:pt x="2098" y="1475"/>
                  <a:pt x="2083" y="1486"/>
                </a:cubicBezTo>
                <a:lnTo>
                  <a:pt x="2003" y="1547"/>
                </a:lnTo>
                <a:cubicBezTo>
                  <a:pt x="1998" y="1551"/>
                  <a:pt x="1996" y="1557"/>
                  <a:pt x="1996" y="1560"/>
                </a:cubicBezTo>
                <a:cubicBezTo>
                  <a:pt x="1995" y="1563"/>
                  <a:pt x="1995" y="1569"/>
                  <a:pt x="1999" y="1574"/>
                </a:cubicBezTo>
                <a:lnTo>
                  <a:pt x="2091" y="1695"/>
                </a:lnTo>
                <a:cubicBezTo>
                  <a:pt x="2095" y="1700"/>
                  <a:pt x="2101" y="1702"/>
                  <a:pt x="2104" y="1702"/>
                </a:cubicBezTo>
                <a:cubicBezTo>
                  <a:pt x="2107" y="1703"/>
                  <a:pt x="2113" y="1703"/>
                  <a:pt x="2118" y="1699"/>
                </a:cubicBezTo>
                <a:lnTo>
                  <a:pt x="2197" y="1639"/>
                </a:lnTo>
                <a:cubicBezTo>
                  <a:pt x="2204" y="1634"/>
                  <a:pt x="2213" y="1631"/>
                  <a:pt x="2222" y="1631"/>
                </a:cubicBezTo>
                <a:cubicBezTo>
                  <a:pt x="2231" y="1631"/>
                  <a:pt x="2241" y="1634"/>
                  <a:pt x="2248" y="1640"/>
                </a:cubicBezTo>
                <a:cubicBezTo>
                  <a:pt x="2289" y="1674"/>
                  <a:pt x="2335" y="1701"/>
                  <a:pt x="2384" y="1721"/>
                </a:cubicBezTo>
                <a:cubicBezTo>
                  <a:pt x="2402" y="1728"/>
                  <a:pt x="2414" y="1746"/>
                  <a:pt x="2411" y="1765"/>
                </a:cubicBezTo>
                <a:lnTo>
                  <a:pt x="2398" y="1862"/>
                </a:lnTo>
                <a:cubicBezTo>
                  <a:pt x="2397" y="1869"/>
                  <a:pt x="2400" y="1875"/>
                  <a:pt x="2401" y="1877"/>
                </a:cubicBezTo>
                <a:cubicBezTo>
                  <a:pt x="2403" y="1880"/>
                  <a:pt x="2407" y="1884"/>
                  <a:pt x="2414" y="1885"/>
                </a:cubicBezTo>
                <a:lnTo>
                  <a:pt x="2564" y="1906"/>
                </a:lnTo>
                <a:cubicBezTo>
                  <a:pt x="2571" y="1906"/>
                  <a:pt x="2576" y="1904"/>
                  <a:pt x="2579" y="1902"/>
                </a:cubicBezTo>
                <a:cubicBezTo>
                  <a:pt x="2581" y="1900"/>
                  <a:pt x="2586" y="1896"/>
                  <a:pt x="2587" y="1889"/>
                </a:cubicBezTo>
                <a:lnTo>
                  <a:pt x="2600" y="1793"/>
                </a:lnTo>
                <a:cubicBezTo>
                  <a:pt x="2601" y="1786"/>
                  <a:pt x="2603" y="1780"/>
                  <a:pt x="2606" y="1774"/>
                </a:cubicBezTo>
                <a:cubicBezTo>
                  <a:pt x="2613" y="1764"/>
                  <a:pt x="2624" y="1757"/>
                  <a:pt x="2637" y="1755"/>
                </a:cubicBezTo>
                <a:cubicBezTo>
                  <a:pt x="2690" y="1750"/>
                  <a:pt x="2741" y="1736"/>
                  <a:pt x="2790" y="1715"/>
                </a:cubicBezTo>
                <a:cubicBezTo>
                  <a:pt x="2808" y="1707"/>
                  <a:pt x="2829" y="1712"/>
                  <a:pt x="2840" y="1728"/>
                </a:cubicBezTo>
                <a:lnTo>
                  <a:pt x="2900" y="1807"/>
                </a:lnTo>
                <a:cubicBezTo>
                  <a:pt x="2906" y="1815"/>
                  <a:pt x="2919" y="1817"/>
                  <a:pt x="2928" y="1811"/>
                </a:cubicBezTo>
                <a:lnTo>
                  <a:pt x="3048" y="1720"/>
                </a:lnTo>
                <a:cubicBezTo>
                  <a:pt x="3057" y="1713"/>
                  <a:pt x="3058" y="1700"/>
                  <a:pt x="3052" y="1692"/>
                </a:cubicBezTo>
                <a:lnTo>
                  <a:pt x="2991" y="1611"/>
                </a:lnTo>
                <a:cubicBezTo>
                  <a:pt x="2979" y="1596"/>
                  <a:pt x="2979" y="1575"/>
                  <a:pt x="2991" y="1560"/>
                </a:cubicBezTo>
                <a:cubicBezTo>
                  <a:pt x="3024" y="1519"/>
                  <a:pt x="3050" y="1474"/>
                  <a:pt x="3069" y="1425"/>
                </a:cubicBezTo>
                <a:cubicBezTo>
                  <a:pt x="3076" y="1407"/>
                  <a:pt x="3094" y="1396"/>
                  <a:pt x="3114" y="1398"/>
                </a:cubicBezTo>
                <a:lnTo>
                  <a:pt x="3114" y="1398"/>
                </a:lnTo>
                <a:close/>
                <a:moveTo>
                  <a:pt x="3134" y="1486"/>
                </a:moveTo>
                <a:lnTo>
                  <a:pt x="3134" y="1486"/>
                </a:lnTo>
                <a:cubicBezTo>
                  <a:pt x="3118" y="1521"/>
                  <a:pt x="3099" y="1554"/>
                  <a:pt x="3076" y="1586"/>
                </a:cubicBezTo>
                <a:lnTo>
                  <a:pt x="3118" y="1641"/>
                </a:lnTo>
                <a:cubicBezTo>
                  <a:pt x="3153" y="1687"/>
                  <a:pt x="3144" y="1752"/>
                  <a:pt x="3099" y="1786"/>
                </a:cubicBezTo>
                <a:lnTo>
                  <a:pt x="2978" y="1877"/>
                </a:lnTo>
                <a:cubicBezTo>
                  <a:pt x="2933" y="1912"/>
                  <a:pt x="2868" y="1903"/>
                  <a:pt x="2833" y="1857"/>
                </a:cubicBezTo>
                <a:lnTo>
                  <a:pt x="2793" y="1804"/>
                </a:lnTo>
                <a:cubicBezTo>
                  <a:pt x="2756" y="1817"/>
                  <a:pt x="2717" y="1828"/>
                  <a:pt x="2678" y="1834"/>
                </a:cubicBezTo>
                <a:lnTo>
                  <a:pt x="2669" y="1900"/>
                </a:lnTo>
                <a:cubicBezTo>
                  <a:pt x="2666" y="1927"/>
                  <a:pt x="2651" y="1952"/>
                  <a:pt x="2629" y="1968"/>
                </a:cubicBezTo>
                <a:cubicBezTo>
                  <a:pt x="2611" y="1982"/>
                  <a:pt x="2589" y="1989"/>
                  <a:pt x="2567" y="1989"/>
                </a:cubicBezTo>
                <a:cubicBezTo>
                  <a:pt x="2562" y="1989"/>
                  <a:pt x="2558" y="1989"/>
                  <a:pt x="2553" y="1988"/>
                </a:cubicBezTo>
                <a:lnTo>
                  <a:pt x="2403" y="1967"/>
                </a:lnTo>
                <a:cubicBezTo>
                  <a:pt x="2376" y="1964"/>
                  <a:pt x="2352" y="1949"/>
                  <a:pt x="2335" y="1927"/>
                </a:cubicBezTo>
                <a:cubicBezTo>
                  <a:pt x="2318" y="1905"/>
                  <a:pt x="2311" y="1878"/>
                  <a:pt x="2315" y="1851"/>
                </a:cubicBezTo>
                <a:lnTo>
                  <a:pt x="2324" y="1785"/>
                </a:lnTo>
                <a:cubicBezTo>
                  <a:pt x="2287" y="1768"/>
                  <a:pt x="2253" y="1748"/>
                  <a:pt x="2222" y="1725"/>
                </a:cubicBezTo>
                <a:lnTo>
                  <a:pt x="2169" y="1765"/>
                </a:lnTo>
                <a:cubicBezTo>
                  <a:pt x="2147" y="1782"/>
                  <a:pt x="2120" y="1789"/>
                  <a:pt x="2092" y="1785"/>
                </a:cubicBezTo>
                <a:cubicBezTo>
                  <a:pt x="2065" y="1781"/>
                  <a:pt x="2041" y="1767"/>
                  <a:pt x="2024" y="1745"/>
                </a:cubicBezTo>
                <a:lnTo>
                  <a:pt x="1933" y="1625"/>
                </a:lnTo>
                <a:cubicBezTo>
                  <a:pt x="1916" y="1603"/>
                  <a:pt x="1909" y="1575"/>
                  <a:pt x="1913" y="1548"/>
                </a:cubicBezTo>
                <a:cubicBezTo>
                  <a:pt x="1917" y="1521"/>
                  <a:pt x="1931" y="1497"/>
                  <a:pt x="1953" y="1480"/>
                </a:cubicBezTo>
                <a:lnTo>
                  <a:pt x="2007" y="1439"/>
                </a:lnTo>
                <a:cubicBezTo>
                  <a:pt x="1994" y="1402"/>
                  <a:pt x="1984" y="1364"/>
                  <a:pt x="1979" y="1326"/>
                </a:cubicBezTo>
                <a:lnTo>
                  <a:pt x="1910" y="1316"/>
                </a:lnTo>
                <a:cubicBezTo>
                  <a:pt x="1883" y="1312"/>
                  <a:pt x="1859" y="1298"/>
                  <a:pt x="1842" y="1276"/>
                </a:cubicBezTo>
                <a:cubicBezTo>
                  <a:pt x="1825" y="1254"/>
                  <a:pt x="1818" y="1227"/>
                  <a:pt x="1822" y="1200"/>
                </a:cubicBezTo>
                <a:lnTo>
                  <a:pt x="1843" y="1050"/>
                </a:lnTo>
                <a:cubicBezTo>
                  <a:pt x="1851" y="993"/>
                  <a:pt x="1903" y="954"/>
                  <a:pt x="1959" y="962"/>
                </a:cubicBezTo>
                <a:lnTo>
                  <a:pt x="2031" y="972"/>
                </a:lnTo>
                <a:cubicBezTo>
                  <a:pt x="2047" y="938"/>
                  <a:pt x="2066" y="905"/>
                  <a:pt x="2089" y="874"/>
                </a:cubicBezTo>
                <a:lnTo>
                  <a:pt x="2045" y="815"/>
                </a:lnTo>
                <a:cubicBezTo>
                  <a:pt x="2011" y="770"/>
                  <a:pt x="2020" y="705"/>
                  <a:pt x="2065" y="671"/>
                </a:cubicBezTo>
                <a:lnTo>
                  <a:pt x="2186" y="579"/>
                </a:lnTo>
                <a:cubicBezTo>
                  <a:pt x="2231" y="545"/>
                  <a:pt x="2296" y="554"/>
                  <a:pt x="2330" y="599"/>
                </a:cubicBezTo>
                <a:lnTo>
                  <a:pt x="2376" y="660"/>
                </a:lnTo>
                <a:cubicBezTo>
                  <a:pt x="2411" y="648"/>
                  <a:pt x="2447" y="639"/>
                  <a:pt x="2484" y="633"/>
                </a:cubicBezTo>
                <a:lnTo>
                  <a:pt x="2494" y="557"/>
                </a:lnTo>
                <a:cubicBezTo>
                  <a:pt x="2502" y="500"/>
                  <a:pt x="2555" y="461"/>
                  <a:pt x="2611" y="469"/>
                </a:cubicBezTo>
                <a:lnTo>
                  <a:pt x="2760" y="489"/>
                </a:lnTo>
                <a:cubicBezTo>
                  <a:pt x="2788" y="493"/>
                  <a:pt x="2812" y="507"/>
                  <a:pt x="2829" y="529"/>
                </a:cubicBezTo>
                <a:cubicBezTo>
                  <a:pt x="2845" y="551"/>
                  <a:pt x="2852" y="579"/>
                  <a:pt x="2849" y="606"/>
                </a:cubicBezTo>
                <a:lnTo>
                  <a:pt x="2838" y="682"/>
                </a:lnTo>
                <a:cubicBezTo>
                  <a:pt x="2872" y="698"/>
                  <a:pt x="2904" y="717"/>
                  <a:pt x="2934" y="738"/>
                </a:cubicBezTo>
                <a:lnTo>
                  <a:pt x="2995" y="692"/>
                </a:lnTo>
                <a:cubicBezTo>
                  <a:pt x="3017" y="675"/>
                  <a:pt x="3044" y="668"/>
                  <a:pt x="3071" y="672"/>
                </a:cubicBezTo>
                <a:cubicBezTo>
                  <a:pt x="3099" y="676"/>
                  <a:pt x="3123" y="690"/>
                  <a:pt x="3139" y="712"/>
                </a:cubicBezTo>
                <a:lnTo>
                  <a:pt x="3231" y="832"/>
                </a:lnTo>
                <a:cubicBezTo>
                  <a:pt x="3247" y="854"/>
                  <a:pt x="3254" y="881"/>
                  <a:pt x="3251" y="909"/>
                </a:cubicBezTo>
                <a:cubicBezTo>
                  <a:pt x="3247" y="936"/>
                  <a:pt x="3233" y="960"/>
                  <a:pt x="3211" y="977"/>
                </a:cubicBezTo>
                <a:lnTo>
                  <a:pt x="3151" y="1022"/>
                </a:lnTo>
                <a:cubicBezTo>
                  <a:pt x="3164" y="1057"/>
                  <a:pt x="3174" y="1094"/>
                  <a:pt x="3180" y="1131"/>
                </a:cubicBezTo>
                <a:lnTo>
                  <a:pt x="3253" y="1141"/>
                </a:lnTo>
                <a:cubicBezTo>
                  <a:pt x="3281" y="1145"/>
                  <a:pt x="3305" y="1159"/>
                  <a:pt x="3322" y="1181"/>
                </a:cubicBezTo>
                <a:cubicBezTo>
                  <a:pt x="3338" y="1203"/>
                  <a:pt x="3345" y="1230"/>
                  <a:pt x="3342" y="1257"/>
                </a:cubicBezTo>
                <a:lnTo>
                  <a:pt x="3321" y="1407"/>
                </a:lnTo>
                <a:cubicBezTo>
                  <a:pt x="3313" y="1464"/>
                  <a:pt x="3260" y="1503"/>
                  <a:pt x="3204" y="1495"/>
                </a:cubicBezTo>
                <a:lnTo>
                  <a:pt x="3134" y="1486"/>
                </a:lnTo>
                <a:lnTo>
                  <a:pt x="3134" y="1486"/>
                </a:lnTo>
                <a:close/>
                <a:moveTo>
                  <a:pt x="2821" y="1055"/>
                </a:moveTo>
                <a:lnTo>
                  <a:pt x="2821" y="1055"/>
                </a:lnTo>
                <a:cubicBezTo>
                  <a:pt x="2772" y="991"/>
                  <a:pt x="2702" y="949"/>
                  <a:pt x="2622" y="938"/>
                </a:cubicBezTo>
                <a:cubicBezTo>
                  <a:pt x="2608" y="936"/>
                  <a:pt x="2594" y="935"/>
                  <a:pt x="2580" y="935"/>
                </a:cubicBezTo>
                <a:cubicBezTo>
                  <a:pt x="2515" y="935"/>
                  <a:pt x="2452" y="956"/>
                  <a:pt x="2399" y="996"/>
                </a:cubicBezTo>
                <a:cubicBezTo>
                  <a:pt x="2334" y="1045"/>
                  <a:pt x="2293" y="1116"/>
                  <a:pt x="2282" y="1196"/>
                </a:cubicBezTo>
                <a:cubicBezTo>
                  <a:pt x="2271" y="1275"/>
                  <a:pt x="2292" y="1355"/>
                  <a:pt x="2340" y="1419"/>
                </a:cubicBezTo>
                <a:cubicBezTo>
                  <a:pt x="2389" y="1483"/>
                  <a:pt x="2459" y="1524"/>
                  <a:pt x="2539" y="1536"/>
                </a:cubicBezTo>
                <a:cubicBezTo>
                  <a:pt x="2619" y="1546"/>
                  <a:pt x="2698" y="1526"/>
                  <a:pt x="2763" y="1477"/>
                </a:cubicBezTo>
                <a:cubicBezTo>
                  <a:pt x="2827" y="1429"/>
                  <a:pt x="2868" y="1358"/>
                  <a:pt x="2879" y="1278"/>
                </a:cubicBezTo>
                <a:cubicBezTo>
                  <a:pt x="2890" y="1198"/>
                  <a:pt x="2870" y="1119"/>
                  <a:pt x="2821" y="1055"/>
                </a:cubicBezTo>
                <a:lnTo>
                  <a:pt x="2821" y="1055"/>
                </a:lnTo>
                <a:close/>
                <a:moveTo>
                  <a:pt x="2888" y="1005"/>
                </a:moveTo>
                <a:lnTo>
                  <a:pt x="2888" y="1005"/>
                </a:lnTo>
                <a:cubicBezTo>
                  <a:pt x="2950" y="1087"/>
                  <a:pt x="2976" y="1188"/>
                  <a:pt x="2962" y="1290"/>
                </a:cubicBezTo>
                <a:cubicBezTo>
                  <a:pt x="2948" y="1392"/>
                  <a:pt x="2895" y="1482"/>
                  <a:pt x="2813" y="1544"/>
                </a:cubicBezTo>
                <a:cubicBezTo>
                  <a:pt x="2745" y="1595"/>
                  <a:pt x="2665" y="1622"/>
                  <a:pt x="2581" y="1622"/>
                </a:cubicBezTo>
                <a:cubicBezTo>
                  <a:pt x="2564" y="1622"/>
                  <a:pt x="2546" y="1621"/>
                  <a:pt x="2528" y="1618"/>
                </a:cubicBezTo>
                <a:cubicBezTo>
                  <a:pt x="2426" y="1604"/>
                  <a:pt x="2336" y="1551"/>
                  <a:pt x="2274" y="1469"/>
                </a:cubicBezTo>
                <a:cubicBezTo>
                  <a:pt x="2212" y="1387"/>
                  <a:pt x="2185" y="1286"/>
                  <a:pt x="2199" y="1184"/>
                </a:cubicBezTo>
                <a:cubicBezTo>
                  <a:pt x="2213" y="1082"/>
                  <a:pt x="2266" y="992"/>
                  <a:pt x="2348" y="930"/>
                </a:cubicBezTo>
                <a:cubicBezTo>
                  <a:pt x="2430" y="868"/>
                  <a:pt x="2531" y="841"/>
                  <a:pt x="2633" y="856"/>
                </a:cubicBezTo>
                <a:cubicBezTo>
                  <a:pt x="2735" y="870"/>
                  <a:pt x="2826" y="923"/>
                  <a:pt x="2888" y="1005"/>
                </a:cubicBezTo>
                <a:lnTo>
                  <a:pt x="2888" y="1005"/>
                </a:lnTo>
                <a:close/>
                <a:moveTo>
                  <a:pt x="1845" y="2090"/>
                </a:moveTo>
                <a:lnTo>
                  <a:pt x="1845" y="2090"/>
                </a:lnTo>
                <a:lnTo>
                  <a:pt x="1966" y="2090"/>
                </a:lnTo>
                <a:cubicBezTo>
                  <a:pt x="1983" y="2090"/>
                  <a:pt x="1996" y="2076"/>
                  <a:pt x="1996" y="2059"/>
                </a:cubicBezTo>
                <a:lnTo>
                  <a:pt x="1996" y="1881"/>
                </a:lnTo>
                <a:cubicBezTo>
                  <a:pt x="1996" y="1864"/>
                  <a:pt x="1983" y="1851"/>
                  <a:pt x="1966" y="1851"/>
                </a:cubicBezTo>
                <a:lnTo>
                  <a:pt x="1842" y="1851"/>
                </a:lnTo>
                <a:cubicBezTo>
                  <a:pt x="1839" y="1851"/>
                  <a:pt x="1836" y="1850"/>
                  <a:pt x="1833" y="1849"/>
                </a:cubicBezTo>
                <a:cubicBezTo>
                  <a:pt x="1816" y="1846"/>
                  <a:pt x="1803" y="1832"/>
                  <a:pt x="1800" y="1815"/>
                </a:cubicBezTo>
                <a:cubicBezTo>
                  <a:pt x="1785" y="1759"/>
                  <a:pt x="1761" y="1703"/>
                  <a:pt x="1730" y="1651"/>
                </a:cubicBezTo>
                <a:cubicBezTo>
                  <a:pt x="1720" y="1634"/>
                  <a:pt x="1722" y="1613"/>
                  <a:pt x="1736" y="1599"/>
                </a:cubicBezTo>
                <a:lnTo>
                  <a:pt x="1825" y="1511"/>
                </a:lnTo>
                <a:cubicBezTo>
                  <a:pt x="1837" y="1500"/>
                  <a:pt x="1837" y="1480"/>
                  <a:pt x="1825" y="1468"/>
                </a:cubicBezTo>
                <a:lnTo>
                  <a:pt x="1699" y="1342"/>
                </a:lnTo>
                <a:cubicBezTo>
                  <a:pt x="1694" y="1337"/>
                  <a:pt x="1686" y="1333"/>
                  <a:pt x="1678" y="1333"/>
                </a:cubicBezTo>
                <a:lnTo>
                  <a:pt x="1678" y="1333"/>
                </a:lnTo>
                <a:cubicBezTo>
                  <a:pt x="1670" y="1333"/>
                  <a:pt x="1662" y="1337"/>
                  <a:pt x="1656" y="1342"/>
                </a:cubicBezTo>
                <a:lnTo>
                  <a:pt x="1567" y="1431"/>
                </a:lnTo>
                <a:cubicBezTo>
                  <a:pt x="1554" y="1445"/>
                  <a:pt x="1532" y="1449"/>
                  <a:pt x="1515" y="1439"/>
                </a:cubicBezTo>
                <a:cubicBezTo>
                  <a:pt x="1463" y="1408"/>
                  <a:pt x="1407" y="1385"/>
                  <a:pt x="1349" y="1370"/>
                </a:cubicBezTo>
                <a:cubicBezTo>
                  <a:pt x="1332" y="1366"/>
                  <a:pt x="1320" y="1353"/>
                  <a:pt x="1318" y="1336"/>
                </a:cubicBezTo>
                <a:cubicBezTo>
                  <a:pt x="1317" y="1334"/>
                  <a:pt x="1317" y="1330"/>
                  <a:pt x="1317" y="1328"/>
                </a:cubicBezTo>
                <a:lnTo>
                  <a:pt x="1317" y="1202"/>
                </a:lnTo>
                <a:cubicBezTo>
                  <a:pt x="1317" y="1185"/>
                  <a:pt x="1303" y="1171"/>
                  <a:pt x="1286" y="1171"/>
                </a:cubicBezTo>
                <a:lnTo>
                  <a:pt x="1108" y="1171"/>
                </a:lnTo>
                <a:cubicBezTo>
                  <a:pt x="1092" y="1171"/>
                  <a:pt x="1078" y="1185"/>
                  <a:pt x="1078" y="1202"/>
                </a:cubicBezTo>
                <a:lnTo>
                  <a:pt x="1078" y="1326"/>
                </a:lnTo>
                <a:cubicBezTo>
                  <a:pt x="1078" y="1339"/>
                  <a:pt x="1072" y="1354"/>
                  <a:pt x="1062" y="1362"/>
                </a:cubicBezTo>
                <a:cubicBezTo>
                  <a:pt x="1057" y="1365"/>
                  <a:pt x="1051" y="1368"/>
                  <a:pt x="1045" y="1370"/>
                </a:cubicBezTo>
                <a:cubicBezTo>
                  <a:pt x="993" y="1383"/>
                  <a:pt x="943" y="1403"/>
                  <a:pt x="895" y="1429"/>
                </a:cubicBezTo>
                <a:cubicBezTo>
                  <a:pt x="894" y="1431"/>
                  <a:pt x="892" y="1433"/>
                  <a:pt x="890" y="1435"/>
                </a:cubicBezTo>
                <a:cubicBezTo>
                  <a:pt x="874" y="1451"/>
                  <a:pt x="848" y="1451"/>
                  <a:pt x="831" y="1435"/>
                </a:cubicBezTo>
                <a:lnTo>
                  <a:pt x="739" y="1342"/>
                </a:lnTo>
                <a:cubicBezTo>
                  <a:pt x="733" y="1337"/>
                  <a:pt x="725" y="1333"/>
                  <a:pt x="717" y="1333"/>
                </a:cubicBezTo>
                <a:lnTo>
                  <a:pt x="717" y="1333"/>
                </a:lnTo>
                <a:cubicBezTo>
                  <a:pt x="709" y="1333"/>
                  <a:pt x="701" y="1337"/>
                  <a:pt x="695" y="1342"/>
                </a:cubicBezTo>
                <a:lnTo>
                  <a:pt x="570" y="1468"/>
                </a:lnTo>
                <a:cubicBezTo>
                  <a:pt x="564" y="1474"/>
                  <a:pt x="561" y="1482"/>
                  <a:pt x="561" y="1490"/>
                </a:cubicBezTo>
                <a:cubicBezTo>
                  <a:pt x="561" y="1498"/>
                  <a:pt x="564" y="1506"/>
                  <a:pt x="569" y="1511"/>
                </a:cubicBezTo>
                <a:lnTo>
                  <a:pt x="654" y="1596"/>
                </a:lnTo>
                <a:cubicBezTo>
                  <a:pt x="668" y="1610"/>
                  <a:pt x="673" y="1634"/>
                  <a:pt x="663" y="1650"/>
                </a:cubicBezTo>
                <a:cubicBezTo>
                  <a:pt x="631" y="1703"/>
                  <a:pt x="607" y="1759"/>
                  <a:pt x="592" y="1818"/>
                </a:cubicBezTo>
                <a:cubicBezTo>
                  <a:pt x="587" y="1837"/>
                  <a:pt x="570" y="1851"/>
                  <a:pt x="551" y="1851"/>
                </a:cubicBezTo>
                <a:lnTo>
                  <a:pt x="429" y="1851"/>
                </a:lnTo>
                <a:cubicBezTo>
                  <a:pt x="412" y="1851"/>
                  <a:pt x="398" y="1864"/>
                  <a:pt x="398" y="1881"/>
                </a:cubicBezTo>
                <a:lnTo>
                  <a:pt x="398" y="2059"/>
                </a:lnTo>
                <a:cubicBezTo>
                  <a:pt x="398" y="2076"/>
                  <a:pt x="412" y="2090"/>
                  <a:pt x="429" y="2090"/>
                </a:cubicBezTo>
                <a:lnTo>
                  <a:pt x="548" y="2090"/>
                </a:lnTo>
                <a:cubicBezTo>
                  <a:pt x="564" y="2090"/>
                  <a:pt x="578" y="2099"/>
                  <a:pt x="585" y="2113"/>
                </a:cubicBezTo>
                <a:cubicBezTo>
                  <a:pt x="587" y="2116"/>
                  <a:pt x="588" y="2119"/>
                  <a:pt x="589" y="2122"/>
                </a:cubicBezTo>
                <a:cubicBezTo>
                  <a:pt x="603" y="2183"/>
                  <a:pt x="627" y="2241"/>
                  <a:pt x="659" y="2295"/>
                </a:cubicBezTo>
                <a:cubicBezTo>
                  <a:pt x="669" y="2311"/>
                  <a:pt x="666" y="2332"/>
                  <a:pt x="653" y="2346"/>
                </a:cubicBezTo>
                <a:lnTo>
                  <a:pt x="570" y="2429"/>
                </a:lnTo>
                <a:cubicBezTo>
                  <a:pt x="564" y="2435"/>
                  <a:pt x="561" y="2442"/>
                  <a:pt x="561" y="2451"/>
                </a:cubicBezTo>
                <a:cubicBezTo>
                  <a:pt x="561" y="2459"/>
                  <a:pt x="564" y="2466"/>
                  <a:pt x="569" y="2472"/>
                </a:cubicBezTo>
                <a:lnTo>
                  <a:pt x="695" y="2598"/>
                </a:lnTo>
                <a:cubicBezTo>
                  <a:pt x="707" y="2610"/>
                  <a:pt x="727" y="2610"/>
                  <a:pt x="739" y="2598"/>
                </a:cubicBezTo>
                <a:lnTo>
                  <a:pt x="820" y="2516"/>
                </a:lnTo>
                <a:cubicBezTo>
                  <a:pt x="829" y="2508"/>
                  <a:pt x="839" y="2504"/>
                  <a:pt x="850" y="2504"/>
                </a:cubicBezTo>
                <a:cubicBezTo>
                  <a:pt x="857" y="2504"/>
                  <a:pt x="865" y="2506"/>
                  <a:pt x="872" y="2510"/>
                </a:cubicBezTo>
                <a:cubicBezTo>
                  <a:pt x="925" y="2543"/>
                  <a:pt x="984" y="2567"/>
                  <a:pt x="1045" y="2583"/>
                </a:cubicBezTo>
                <a:cubicBezTo>
                  <a:pt x="1064" y="2587"/>
                  <a:pt x="1078" y="2604"/>
                  <a:pt x="1078" y="2623"/>
                </a:cubicBezTo>
                <a:lnTo>
                  <a:pt x="1078" y="2738"/>
                </a:lnTo>
                <a:cubicBezTo>
                  <a:pt x="1078" y="2755"/>
                  <a:pt x="1092" y="2769"/>
                  <a:pt x="1108" y="2769"/>
                </a:cubicBezTo>
                <a:lnTo>
                  <a:pt x="1286" y="2769"/>
                </a:lnTo>
                <a:cubicBezTo>
                  <a:pt x="1303" y="2769"/>
                  <a:pt x="1317" y="2755"/>
                  <a:pt x="1317" y="2738"/>
                </a:cubicBezTo>
                <a:lnTo>
                  <a:pt x="1317" y="2624"/>
                </a:lnTo>
                <a:cubicBezTo>
                  <a:pt x="1317" y="2617"/>
                  <a:pt x="1319" y="2609"/>
                  <a:pt x="1322" y="2603"/>
                </a:cubicBezTo>
                <a:cubicBezTo>
                  <a:pt x="1328" y="2593"/>
                  <a:pt x="1337" y="2585"/>
                  <a:pt x="1349" y="2582"/>
                </a:cubicBezTo>
                <a:cubicBezTo>
                  <a:pt x="1410" y="2567"/>
                  <a:pt x="1468" y="2542"/>
                  <a:pt x="1522" y="2509"/>
                </a:cubicBezTo>
                <a:cubicBezTo>
                  <a:pt x="1539" y="2499"/>
                  <a:pt x="1560" y="2502"/>
                  <a:pt x="1574" y="2515"/>
                </a:cubicBezTo>
                <a:lnTo>
                  <a:pt x="1656" y="2598"/>
                </a:lnTo>
                <a:cubicBezTo>
                  <a:pt x="1668" y="2610"/>
                  <a:pt x="1688" y="2610"/>
                  <a:pt x="1699" y="2598"/>
                </a:cubicBezTo>
                <a:lnTo>
                  <a:pt x="1825" y="2472"/>
                </a:lnTo>
                <a:cubicBezTo>
                  <a:pt x="1837" y="2460"/>
                  <a:pt x="1837" y="2441"/>
                  <a:pt x="1825" y="2429"/>
                </a:cubicBezTo>
                <a:lnTo>
                  <a:pt x="1741" y="2345"/>
                </a:lnTo>
                <a:cubicBezTo>
                  <a:pt x="1727" y="2332"/>
                  <a:pt x="1725" y="2311"/>
                  <a:pt x="1734" y="2294"/>
                </a:cubicBezTo>
                <a:cubicBezTo>
                  <a:pt x="1766" y="2240"/>
                  <a:pt x="1790" y="2182"/>
                  <a:pt x="1804" y="2122"/>
                </a:cubicBezTo>
                <a:cubicBezTo>
                  <a:pt x="1809" y="2103"/>
                  <a:pt x="1825" y="2090"/>
                  <a:pt x="1845" y="2090"/>
                </a:cubicBezTo>
                <a:lnTo>
                  <a:pt x="1845" y="2090"/>
                </a:lnTo>
                <a:close/>
                <a:moveTo>
                  <a:pt x="1877" y="2173"/>
                </a:moveTo>
                <a:lnTo>
                  <a:pt x="1877" y="2173"/>
                </a:lnTo>
                <a:cubicBezTo>
                  <a:pt x="1863" y="2220"/>
                  <a:pt x="1845" y="2265"/>
                  <a:pt x="1822" y="2308"/>
                </a:cubicBezTo>
                <a:lnTo>
                  <a:pt x="1884" y="2370"/>
                </a:lnTo>
                <a:cubicBezTo>
                  <a:pt x="1929" y="2414"/>
                  <a:pt x="1929" y="2487"/>
                  <a:pt x="1884" y="2531"/>
                </a:cubicBezTo>
                <a:lnTo>
                  <a:pt x="1758" y="2657"/>
                </a:lnTo>
                <a:cubicBezTo>
                  <a:pt x="1714" y="2701"/>
                  <a:pt x="1642" y="2702"/>
                  <a:pt x="1597" y="2657"/>
                </a:cubicBezTo>
                <a:lnTo>
                  <a:pt x="1537" y="2597"/>
                </a:lnTo>
                <a:cubicBezTo>
                  <a:pt x="1494" y="2621"/>
                  <a:pt x="1448" y="2640"/>
                  <a:pt x="1400" y="2655"/>
                </a:cubicBezTo>
                <a:lnTo>
                  <a:pt x="1400" y="2738"/>
                </a:lnTo>
                <a:cubicBezTo>
                  <a:pt x="1400" y="2801"/>
                  <a:pt x="1349" y="2853"/>
                  <a:pt x="1286" y="2853"/>
                </a:cubicBezTo>
                <a:lnTo>
                  <a:pt x="1108" y="2853"/>
                </a:lnTo>
                <a:cubicBezTo>
                  <a:pt x="1046" y="2853"/>
                  <a:pt x="994" y="2801"/>
                  <a:pt x="994" y="2738"/>
                </a:cubicBezTo>
                <a:lnTo>
                  <a:pt x="994" y="2655"/>
                </a:lnTo>
                <a:cubicBezTo>
                  <a:pt x="946" y="2641"/>
                  <a:pt x="900" y="2622"/>
                  <a:pt x="857" y="2598"/>
                </a:cubicBezTo>
                <a:lnTo>
                  <a:pt x="798" y="2657"/>
                </a:lnTo>
                <a:cubicBezTo>
                  <a:pt x="753" y="2701"/>
                  <a:pt x="681" y="2702"/>
                  <a:pt x="636" y="2657"/>
                </a:cubicBezTo>
                <a:lnTo>
                  <a:pt x="511" y="2531"/>
                </a:lnTo>
                <a:cubicBezTo>
                  <a:pt x="489" y="2510"/>
                  <a:pt x="477" y="2481"/>
                  <a:pt x="477" y="2451"/>
                </a:cubicBezTo>
                <a:cubicBezTo>
                  <a:pt x="477" y="2420"/>
                  <a:pt x="489" y="2391"/>
                  <a:pt x="511" y="2370"/>
                </a:cubicBezTo>
                <a:lnTo>
                  <a:pt x="571" y="2309"/>
                </a:lnTo>
                <a:cubicBezTo>
                  <a:pt x="548" y="2266"/>
                  <a:pt x="529" y="2220"/>
                  <a:pt x="516" y="2173"/>
                </a:cubicBezTo>
                <a:lnTo>
                  <a:pt x="429" y="2173"/>
                </a:lnTo>
                <a:cubicBezTo>
                  <a:pt x="366" y="2173"/>
                  <a:pt x="315" y="2122"/>
                  <a:pt x="315" y="2059"/>
                </a:cubicBezTo>
                <a:lnTo>
                  <a:pt x="315" y="1881"/>
                </a:lnTo>
                <a:cubicBezTo>
                  <a:pt x="315" y="1818"/>
                  <a:pt x="366" y="1767"/>
                  <a:pt x="429" y="1767"/>
                </a:cubicBezTo>
                <a:lnTo>
                  <a:pt x="520" y="1767"/>
                </a:lnTo>
                <a:cubicBezTo>
                  <a:pt x="534" y="1721"/>
                  <a:pt x="552" y="1677"/>
                  <a:pt x="575" y="1635"/>
                </a:cubicBezTo>
                <a:lnTo>
                  <a:pt x="511" y="1570"/>
                </a:lnTo>
                <a:cubicBezTo>
                  <a:pt x="489" y="1549"/>
                  <a:pt x="477" y="1520"/>
                  <a:pt x="477" y="1490"/>
                </a:cubicBezTo>
                <a:cubicBezTo>
                  <a:pt x="477" y="1459"/>
                  <a:pt x="489" y="1431"/>
                  <a:pt x="511" y="1409"/>
                </a:cubicBezTo>
                <a:lnTo>
                  <a:pt x="636" y="1283"/>
                </a:lnTo>
                <a:cubicBezTo>
                  <a:pt x="658" y="1262"/>
                  <a:pt x="686" y="1250"/>
                  <a:pt x="717" y="1250"/>
                </a:cubicBezTo>
                <a:lnTo>
                  <a:pt x="717" y="1250"/>
                </a:lnTo>
                <a:cubicBezTo>
                  <a:pt x="748" y="1250"/>
                  <a:pt x="776" y="1262"/>
                  <a:pt x="798" y="1283"/>
                </a:cubicBezTo>
                <a:lnTo>
                  <a:pt x="865" y="1350"/>
                </a:lnTo>
                <a:cubicBezTo>
                  <a:pt x="906" y="1328"/>
                  <a:pt x="949" y="1311"/>
                  <a:pt x="994" y="1297"/>
                </a:cubicBezTo>
                <a:lnTo>
                  <a:pt x="994" y="1202"/>
                </a:lnTo>
                <a:cubicBezTo>
                  <a:pt x="994" y="1139"/>
                  <a:pt x="1046" y="1088"/>
                  <a:pt x="1108" y="1088"/>
                </a:cubicBezTo>
                <a:lnTo>
                  <a:pt x="1286" y="1088"/>
                </a:lnTo>
                <a:cubicBezTo>
                  <a:pt x="1349" y="1088"/>
                  <a:pt x="1400" y="1139"/>
                  <a:pt x="1400" y="1202"/>
                </a:cubicBezTo>
                <a:lnTo>
                  <a:pt x="1400" y="1298"/>
                </a:lnTo>
                <a:cubicBezTo>
                  <a:pt x="1445" y="1311"/>
                  <a:pt x="1488" y="1329"/>
                  <a:pt x="1529" y="1351"/>
                </a:cubicBezTo>
                <a:lnTo>
                  <a:pt x="1597" y="1283"/>
                </a:lnTo>
                <a:cubicBezTo>
                  <a:pt x="1619" y="1262"/>
                  <a:pt x="1647" y="1250"/>
                  <a:pt x="1678" y="1250"/>
                </a:cubicBezTo>
                <a:lnTo>
                  <a:pt x="1678" y="1250"/>
                </a:lnTo>
                <a:cubicBezTo>
                  <a:pt x="1708" y="1250"/>
                  <a:pt x="1737" y="1262"/>
                  <a:pt x="1758" y="1283"/>
                </a:cubicBezTo>
                <a:lnTo>
                  <a:pt x="1884" y="1409"/>
                </a:lnTo>
                <a:cubicBezTo>
                  <a:pt x="1929" y="1454"/>
                  <a:pt x="1929" y="1526"/>
                  <a:pt x="1884" y="1570"/>
                </a:cubicBezTo>
                <a:lnTo>
                  <a:pt x="1818" y="1636"/>
                </a:lnTo>
                <a:cubicBezTo>
                  <a:pt x="1841" y="1678"/>
                  <a:pt x="1859" y="1722"/>
                  <a:pt x="1873" y="1767"/>
                </a:cubicBezTo>
                <a:lnTo>
                  <a:pt x="1966" y="1767"/>
                </a:lnTo>
                <a:cubicBezTo>
                  <a:pt x="2029" y="1767"/>
                  <a:pt x="2080" y="1818"/>
                  <a:pt x="2080" y="1881"/>
                </a:cubicBezTo>
                <a:lnTo>
                  <a:pt x="2080" y="2059"/>
                </a:lnTo>
                <a:cubicBezTo>
                  <a:pt x="2080" y="2122"/>
                  <a:pt x="2029" y="2173"/>
                  <a:pt x="1966" y="2173"/>
                </a:cubicBezTo>
                <a:lnTo>
                  <a:pt x="1877" y="2173"/>
                </a:lnTo>
                <a:lnTo>
                  <a:pt x="1877" y="2173"/>
                </a:lnTo>
                <a:close/>
                <a:moveTo>
                  <a:pt x="1559" y="1980"/>
                </a:moveTo>
                <a:lnTo>
                  <a:pt x="1559" y="1980"/>
                </a:lnTo>
                <a:cubicBezTo>
                  <a:pt x="1559" y="1781"/>
                  <a:pt x="1397" y="1618"/>
                  <a:pt x="1197" y="1618"/>
                </a:cubicBezTo>
                <a:cubicBezTo>
                  <a:pt x="998" y="1618"/>
                  <a:pt x="835" y="1781"/>
                  <a:pt x="835" y="1980"/>
                </a:cubicBezTo>
                <a:cubicBezTo>
                  <a:pt x="835" y="2180"/>
                  <a:pt x="998" y="2342"/>
                  <a:pt x="1197" y="2342"/>
                </a:cubicBezTo>
                <a:cubicBezTo>
                  <a:pt x="1397" y="2342"/>
                  <a:pt x="1559" y="2180"/>
                  <a:pt x="1559" y="1980"/>
                </a:cubicBezTo>
                <a:lnTo>
                  <a:pt x="1559" y="1980"/>
                </a:lnTo>
                <a:close/>
                <a:moveTo>
                  <a:pt x="1643" y="1980"/>
                </a:moveTo>
                <a:lnTo>
                  <a:pt x="1643" y="1980"/>
                </a:lnTo>
                <a:cubicBezTo>
                  <a:pt x="1643" y="2226"/>
                  <a:pt x="1443" y="2426"/>
                  <a:pt x="1197" y="2426"/>
                </a:cubicBezTo>
                <a:cubicBezTo>
                  <a:pt x="952" y="2426"/>
                  <a:pt x="752" y="2226"/>
                  <a:pt x="752" y="1980"/>
                </a:cubicBezTo>
                <a:cubicBezTo>
                  <a:pt x="752" y="1735"/>
                  <a:pt x="952" y="1535"/>
                  <a:pt x="1197" y="1535"/>
                </a:cubicBezTo>
                <a:cubicBezTo>
                  <a:pt x="1443" y="1535"/>
                  <a:pt x="1643" y="1735"/>
                  <a:pt x="1643" y="1980"/>
                </a:cubicBezTo>
                <a:lnTo>
                  <a:pt x="1643" y="1980"/>
                </a:lnTo>
                <a:close/>
                <a:moveTo>
                  <a:pt x="4789" y="2286"/>
                </a:moveTo>
                <a:lnTo>
                  <a:pt x="4789" y="2286"/>
                </a:lnTo>
                <a:cubicBezTo>
                  <a:pt x="4795" y="2322"/>
                  <a:pt x="4799" y="2359"/>
                  <a:pt x="4799" y="2397"/>
                </a:cubicBezTo>
                <a:cubicBezTo>
                  <a:pt x="4799" y="2663"/>
                  <a:pt x="4648" y="2894"/>
                  <a:pt x="4429" y="3011"/>
                </a:cubicBezTo>
                <a:cubicBezTo>
                  <a:pt x="4370" y="3305"/>
                  <a:pt x="4076" y="3587"/>
                  <a:pt x="3672" y="3587"/>
                </a:cubicBezTo>
                <a:cubicBezTo>
                  <a:pt x="3654" y="3587"/>
                  <a:pt x="3635" y="3584"/>
                  <a:pt x="3616" y="3583"/>
                </a:cubicBezTo>
                <a:cubicBezTo>
                  <a:pt x="3679" y="3662"/>
                  <a:pt x="3765" y="3722"/>
                  <a:pt x="3867" y="3752"/>
                </a:cubicBezTo>
                <a:cubicBezTo>
                  <a:pt x="3902" y="3762"/>
                  <a:pt x="3922" y="3798"/>
                  <a:pt x="3912" y="3833"/>
                </a:cubicBezTo>
                <a:cubicBezTo>
                  <a:pt x="3903" y="3862"/>
                  <a:pt x="3877" y="3880"/>
                  <a:pt x="3849" y="3880"/>
                </a:cubicBezTo>
                <a:cubicBezTo>
                  <a:pt x="3843" y="3880"/>
                  <a:pt x="3837" y="3879"/>
                  <a:pt x="3831" y="3877"/>
                </a:cubicBezTo>
                <a:cubicBezTo>
                  <a:pt x="3574" y="3803"/>
                  <a:pt x="3396" y="3578"/>
                  <a:pt x="3378" y="3314"/>
                </a:cubicBezTo>
                <a:cubicBezTo>
                  <a:pt x="3374" y="3305"/>
                  <a:pt x="3372" y="3296"/>
                  <a:pt x="3372" y="3285"/>
                </a:cubicBezTo>
                <a:cubicBezTo>
                  <a:pt x="3371" y="3234"/>
                  <a:pt x="3383" y="3183"/>
                  <a:pt x="3406" y="3137"/>
                </a:cubicBezTo>
                <a:cubicBezTo>
                  <a:pt x="3467" y="3016"/>
                  <a:pt x="3598" y="2947"/>
                  <a:pt x="3733" y="2965"/>
                </a:cubicBezTo>
                <a:cubicBezTo>
                  <a:pt x="3771" y="2970"/>
                  <a:pt x="3798" y="3006"/>
                  <a:pt x="3793" y="3044"/>
                </a:cubicBezTo>
                <a:cubicBezTo>
                  <a:pt x="3787" y="3082"/>
                  <a:pt x="3752" y="3110"/>
                  <a:pt x="3714" y="3104"/>
                </a:cubicBezTo>
                <a:cubicBezTo>
                  <a:pt x="3639" y="3094"/>
                  <a:pt x="3565" y="3132"/>
                  <a:pt x="3531" y="3200"/>
                </a:cubicBezTo>
                <a:cubicBezTo>
                  <a:pt x="3518" y="3226"/>
                  <a:pt x="3511" y="3254"/>
                  <a:pt x="3512" y="3283"/>
                </a:cubicBezTo>
                <a:cubicBezTo>
                  <a:pt x="3512" y="3289"/>
                  <a:pt x="3510" y="3293"/>
                  <a:pt x="3509" y="3298"/>
                </a:cubicBezTo>
                <a:cubicBezTo>
                  <a:pt x="3512" y="3354"/>
                  <a:pt x="3524" y="3408"/>
                  <a:pt x="3544" y="3458"/>
                </a:cubicBezTo>
                <a:cubicBezTo>
                  <a:pt x="3555" y="3452"/>
                  <a:pt x="3567" y="3449"/>
                  <a:pt x="3580" y="3450"/>
                </a:cubicBezTo>
                <a:cubicBezTo>
                  <a:pt x="3923" y="3492"/>
                  <a:pt x="4187" y="3298"/>
                  <a:pt x="4276" y="3069"/>
                </a:cubicBezTo>
                <a:cubicBezTo>
                  <a:pt x="4221" y="3083"/>
                  <a:pt x="4164" y="3091"/>
                  <a:pt x="4105" y="3091"/>
                </a:cubicBezTo>
                <a:cubicBezTo>
                  <a:pt x="4069" y="3091"/>
                  <a:pt x="4039" y="3062"/>
                  <a:pt x="4039" y="3026"/>
                </a:cubicBezTo>
                <a:cubicBezTo>
                  <a:pt x="4039" y="2990"/>
                  <a:pt x="4069" y="2960"/>
                  <a:pt x="4105" y="2960"/>
                </a:cubicBezTo>
                <a:cubicBezTo>
                  <a:pt x="4415" y="2960"/>
                  <a:pt x="4668" y="2708"/>
                  <a:pt x="4668" y="2397"/>
                </a:cubicBezTo>
                <a:cubicBezTo>
                  <a:pt x="4668" y="2087"/>
                  <a:pt x="4415" y="1834"/>
                  <a:pt x="4105" y="1834"/>
                </a:cubicBezTo>
                <a:cubicBezTo>
                  <a:pt x="4058" y="1834"/>
                  <a:pt x="3963" y="1854"/>
                  <a:pt x="3931" y="1861"/>
                </a:cubicBezTo>
                <a:cubicBezTo>
                  <a:pt x="3691" y="1900"/>
                  <a:pt x="3449" y="1799"/>
                  <a:pt x="3311" y="1604"/>
                </a:cubicBezTo>
                <a:cubicBezTo>
                  <a:pt x="3290" y="1574"/>
                  <a:pt x="3297" y="1533"/>
                  <a:pt x="3327" y="1513"/>
                </a:cubicBezTo>
                <a:cubicBezTo>
                  <a:pt x="3356" y="1492"/>
                  <a:pt x="3397" y="1499"/>
                  <a:pt x="3418" y="1528"/>
                </a:cubicBezTo>
                <a:cubicBezTo>
                  <a:pt x="3527" y="1683"/>
                  <a:pt x="3719" y="1763"/>
                  <a:pt x="3906" y="1733"/>
                </a:cubicBezTo>
                <a:cubicBezTo>
                  <a:pt x="3915" y="1731"/>
                  <a:pt x="4035" y="1704"/>
                  <a:pt x="4105" y="1704"/>
                </a:cubicBezTo>
                <a:cubicBezTo>
                  <a:pt x="4335" y="1704"/>
                  <a:pt x="4538" y="1817"/>
                  <a:pt x="4665" y="1989"/>
                </a:cubicBezTo>
                <a:lnTo>
                  <a:pt x="4669" y="1823"/>
                </a:lnTo>
                <a:cubicBezTo>
                  <a:pt x="4669" y="1663"/>
                  <a:pt x="4558" y="1527"/>
                  <a:pt x="4408" y="1487"/>
                </a:cubicBezTo>
                <a:cubicBezTo>
                  <a:pt x="4404" y="1486"/>
                  <a:pt x="4400" y="1485"/>
                  <a:pt x="4396" y="1483"/>
                </a:cubicBezTo>
                <a:cubicBezTo>
                  <a:pt x="4371" y="1478"/>
                  <a:pt x="4345" y="1474"/>
                  <a:pt x="4317" y="1474"/>
                </a:cubicBezTo>
                <a:cubicBezTo>
                  <a:pt x="4294" y="1474"/>
                  <a:pt x="4269" y="1476"/>
                  <a:pt x="4246" y="1481"/>
                </a:cubicBezTo>
                <a:cubicBezTo>
                  <a:pt x="4211" y="1488"/>
                  <a:pt x="4176" y="1466"/>
                  <a:pt x="4169" y="1430"/>
                </a:cubicBezTo>
                <a:cubicBezTo>
                  <a:pt x="4161" y="1395"/>
                  <a:pt x="4184" y="1360"/>
                  <a:pt x="4220" y="1353"/>
                </a:cubicBezTo>
                <a:cubicBezTo>
                  <a:pt x="4252" y="1346"/>
                  <a:pt x="4285" y="1343"/>
                  <a:pt x="4317" y="1343"/>
                </a:cubicBezTo>
                <a:cubicBezTo>
                  <a:pt x="4325" y="1343"/>
                  <a:pt x="4333" y="1344"/>
                  <a:pt x="4340" y="1344"/>
                </a:cubicBezTo>
                <a:cubicBezTo>
                  <a:pt x="4211" y="776"/>
                  <a:pt x="3696" y="358"/>
                  <a:pt x="3105" y="358"/>
                </a:cubicBezTo>
                <a:cubicBezTo>
                  <a:pt x="2975" y="358"/>
                  <a:pt x="2846" y="378"/>
                  <a:pt x="2723" y="416"/>
                </a:cubicBezTo>
                <a:cubicBezTo>
                  <a:pt x="2689" y="427"/>
                  <a:pt x="2652" y="408"/>
                  <a:pt x="2641" y="374"/>
                </a:cubicBezTo>
                <a:cubicBezTo>
                  <a:pt x="2630" y="339"/>
                  <a:pt x="2649" y="303"/>
                  <a:pt x="2684" y="292"/>
                </a:cubicBezTo>
                <a:cubicBezTo>
                  <a:pt x="2700" y="287"/>
                  <a:pt x="2715" y="283"/>
                  <a:pt x="2731" y="279"/>
                </a:cubicBezTo>
                <a:cubicBezTo>
                  <a:pt x="2670" y="197"/>
                  <a:pt x="2576" y="145"/>
                  <a:pt x="2471" y="139"/>
                </a:cubicBezTo>
                <a:cubicBezTo>
                  <a:pt x="2326" y="132"/>
                  <a:pt x="2188" y="215"/>
                  <a:pt x="2130" y="348"/>
                </a:cubicBezTo>
                <a:cubicBezTo>
                  <a:pt x="2128" y="351"/>
                  <a:pt x="2127" y="353"/>
                  <a:pt x="2125" y="355"/>
                </a:cubicBezTo>
                <a:cubicBezTo>
                  <a:pt x="2125" y="355"/>
                  <a:pt x="2125" y="356"/>
                  <a:pt x="2125" y="356"/>
                </a:cubicBezTo>
                <a:cubicBezTo>
                  <a:pt x="2125" y="356"/>
                  <a:pt x="2125" y="356"/>
                  <a:pt x="2124" y="357"/>
                </a:cubicBezTo>
                <a:cubicBezTo>
                  <a:pt x="2115" y="371"/>
                  <a:pt x="2101" y="381"/>
                  <a:pt x="2085" y="385"/>
                </a:cubicBezTo>
                <a:cubicBezTo>
                  <a:pt x="2084" y="385"/>
                  <a:pt x="2084" y="385"/>
                  <a:pt x="2083" y="386"/>
                </a:cubicBezTo>
                <a:cubicBezTo>
                  <a:pt x="2078" y="386"/>
                  <a:pt x="2074" y="387"/>
                  <a:pt x="2070" y="387"/>
                </a:cubicBezTo>
                <a:cubicBezTo>
                  <a:pt x="2068" y="387"/>
                  <a:pt x="2066" y="386"/>
                  <a:pt x="2065" y="386"/>
                </a:cubicBezTo>
                <a:cubicBezTo>
                  <a:pt x="2060" y="386"/>
                  <a:pt x="2055" y="385"/>
                  <a:pt x="2051" y="383"/>
                </a:cubicBezTo>
                <a:cubicBezTo>
                  <a:pt x="2048" y="383"/>
                  <a:pt x="2046" y="383"/>
                  <a:pt x="2043" y="382"/>
                </a:cubicBezTo>
                <a:cubicBezTo>
                  <a:pt x="2042" y="381"/>
                  <a:pt x="2041" y="380"/>
                  <a:pt x="2040" y="380"/>
                </a:cubicBezTo>
                <a:cubicBezTo>
                  <a:pt x="2038" y="379"/>
                  <a:pt x="2037" y="379"/>
                  <a:pt x="2035" y="378"/>
                </a:cubicBezTo>
                <a:cubicBezTo>
                  <a:pt x="1947" y="324"/>
                  <a:pt x="1846" y="296"/>
                  <a:pt x="1743" y="296"/>
                </a:cubicBezTo>
                <a:cubicBezTo>
                  <a:pt x="1432" y="296"/>
                  <a:pt x="1180" y="549"/>
                  <a:pt x="1180" y="859"/>
                </a:cubicBezTo>
                <a:cubicBezTo>
                  <a:pt x="1180" y="875"/>
                  <a:pt x="1174" y="889"/>
                  <a:pt x="1164" y="900"/>
                </a:cubicBezTo>
                <a:cubicBezTo>
                  <a:pt x="1166" y="907"/>
                  <a:pt x="1168" y="914"/>
                  <a:pt x="1168" y="921"/>
                </a:cubicBezTo>
                <a:cubicBezTo>
                  <a:pt x="1168" y="957"/>
                  <a:pt x="1139" y="986"/>
                  <a:pt x="1103" y="986"/>
                </a:cubicBezTo>
                <a:cubicBezTo>
                  <a:pt x="567" y="986"/>
                  <a:pt x="130" y="1423"/>
                  <a:pt x="130" y="1959"/>
                </a:cubicBezTo>
                <a:cubicBezTo>
                  <a:pt x="130" y="2495"/>
                  <a:pt x="567" y="2931"/>
                  <a:pt x="1103" y="2931"/>
                </a:cubicBezTo>
                <a:lnTo>
                  <a:pt x="1696" y="2931"/>
                </a:lnTo>
                <a:cubicBezTo>
                  <a:pt x="1684" y="2910"/>
                  <a:pt x="1673" y="2889"/>
                  <a:pt x="1664" y="2867"/>
                </a:cubicBezTo>
                <a:cubicBezTo>
                  <a:pt x="1650" y="2833"/>
                  <a:pt x="1665" y="2795"/>
                  <a:pt x="1699" y="2781"/>
                </a:cubicBezTo>
                <a:cubicBezTo>
                  <a:pt x="1732" y="2767"/>
                  <a:pt x="1770" y="2782"/>
                  <a:pt x="1784" y="2816"/>
                </a:cubicBezTo>
                <a:cubicBezTo>
                  <a:pt x="1873" y="3025"/>
                  <a:pt x="2076" y="3160"/>
                  <a:pt x="2303" y="3160"/>
                </a:cubicBezTo>
                <a:lnTo>
                  <a:pt x="2893" y="3159"/>
                </a:lnTo>
                <a:cubicBezTo>
                  <a:pt x="2894" y="3159"/>
                  <a:pt x="2894" y="3159"/>
                  <a:pt x="2895" y="3159"/>
                </a:cubicBezTo>
                <a:cubicBezTo>
                  <a:pt x="2944" y="3159"/>
                  <a:pt x="2989" y="3141"/>
                  <a:pt x="3024" y="3107"/>
                </a:cubicBezTo>
                <a:cubicBezTo>
                  <a:pt x="3059" y="3072"/>
                  <a:pt x="3078" y="3027"/>
                  <a:pt x="3078" y="2978"/>
                </a:cubicBezTo>
                <a:lnTo>
                  <a:pt x="3080" y="2938"/>
                </a:lnTo>
                <a:cubicBezTo>
                  <a:pt x="3095" y="2567"/>
                  <a:pt x="3347" y="2250"/>
                  <a:pt x="3705" y="2152"/>
                </a:cubicBezTo>
                <a:cubicBezTo>
                  <a:pt x="3740" y="2142"/>
                  <a:pt x="3776" y="2163"/>
                  <a:pt x="3786" y="2197"/>
                </a:cubicBezTo>
                <a:cubicBezTo>
                  <a:pt x="3795" y="2232"/>
                  <a:pt x="3775" y="2268"/>
                  <a:pt x="3740" y="2278"/>
                </a:cubicBezTo>
                <a:cubicBezTo>
                  <a:pt x="3436" y="2362"/>
                  <a:pt x="3224" y="2629"/>
                  <a:pt x="3211" y="2944"/>
                </a:cubicBezTo>
                <a:lnTo>
                  <a:pt x="3209" y="2982"/>
                </a:lnTo>
                <a:cubicBezTo>
                  <a:pt x="3209" y="3063"/>
                  <a:pt x="3175" y="3141"/>
                  <a:pt x="3116" y="3200"/>
                </a:cubicBezTo>
                <a:cubicBezTo>
                  <a:pt x="3056" y="3258"/>
                  <a:pt x="2978" y="3290"/>
                  <a:pt x="2896" y="3290"/>
                </a:cubicBezTo>
                <a:cubicBezTo>
                  <a:pt x="2895" y="3290"/>
                  <a:pt x="2894" y="3290"/>
                  <a:pt x="2893" y="3290"/>
                </a:cubicBezTo>
                <a:lnTo>
                  <a:pt x="2628" y="3290"/>
                </a:lnTo>
                <a:cubicBezTo>
                  <a:pt x="2721" y="3447"/>
                  <a:pt x="3051" y="3883"/>
                  <a:pt x="3877" y="4010"/>
                </a:cubicBezTo>
                <a:cubicBezTo>
                  <a:pt x="3913" y="4016"/>
                  <a:pt x="3937" y="4049"/>
                  <a:pt x="3932" y="4085"/>
                </a:cubicBezTo>
                <a:cubicBezTo>
                  <a:pt x="3927" y="4117"/>
                  <a:pt x="3899" y="4141"/>
                  <a:pt x="3867" y="4141"/>
                </a:cubicBezTo>
                <a:cubicBezTo>
                  <a:pt x="3864" y="4141"/>
                  <a:pt x="3861" y="4140"/>
                  <a:pt x="3857" y="4140"/>
                </a:cubicBezTo>
                <a:cubicBezTo>
                  <a:pt x="2816" y="3980"/>
                  <a:pt x="2513" y="3365"/>
                  <a:pt x="2480" y="3290"/>
                </a:cubicBezTo>
                <a:lnTo>
                  <a:pt x="2303" y="3290"/>
                </a:lnTo>
                <a:cubicBezTo>
                  <a:pt x="2103" y="3290"/>
                  <a:pt x="1918" y="3205"/>
                  <a:pt x="1789" y="3062"/>
                </a:cubicBezTo>
                <a:lnTo>
                  <a:pt x="1103" y="3062"/>
                </a:lnTo>
                <a:cubicBezTo>
                  <a:pt x="494" y="3062"/>
                  <a:pt x="0" y="2567"/>
                  <a:pt x="0" y="1959"/>
                </a:cubicBezTo>
                <a:cubicBezTo>
                  <a:pt x="0" y="1369"/>
                  <a:pt x="466" y="886"/>
                  <a:pt x="1049" y="858"/>
                </a:cubicBezTo>
                <a:cubicBezTo>
                  <a:pt x="1050" y="476"/>
                  <a:pt x="1361" y="165"/>
                  <a:pt x="1743" y="165"/>
                </a:cubicBezTo>
                <a:cubicBezTo>
                  <a:pt x="1847" y="165"/>
                  <a:pt x="1949" y="190"/>
                  <a:pt x="2043" y="235"/>
                </a:cubicBezTo>
                <a:cubicBezTo>
                  <a:pt x="2135" y="88"/>
                  <a:pt x="2302" y="0"/>
                  <a:pt x="2478" y="9"/>
                </a:cubicBezTo>
                <a:cubicBezTo>
                  <a:pt x="2642" y="18"/>
                  <a:pt x="2786" y="108"/>
                  <a:pt x="2867" y="248"/>
                </a:cubicBezTo>
                <a:cubicBezTo>
                  <a:pt x="2946" y="235"/>
                  <a:pt x="3025" y="227"/>
                  <a:pt x="3105" y="227"/>
                </a:cubicBezTo>
                <a:cubicBezTo>
                  <a:pt x="3776" y="227"/>
                  <a:pt x="4358" y="716"/>
                  <a:pt x="4479" y="1371"/>
                </a:cubicBezTo>
                <a:cubicBezTo>
                  <a:pt x="4665" y="1438"/>
                  <a:pt x="4799" y="1616"/>
                  <a:pt x="4799" y="1825"/>
                </a:cubicBezTo>
                <a:lnTo>
                  <a:pt x="4789" y="228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89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AD7C-198C-BC41-9B3A-2B8C3B15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08F2D-584E-EA4B-BA36-CCFD95CFA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1"/>
            <a:ext cx="7556313" cy="58387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https://www.anaconda.com/distribution/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48C7D-FA64-E04D-80BE-E7897A3DA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F2CF1-368D-8449-87E9-56031101F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47" y="2565071"/>
            <a:ext cx="5829300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9E3EDE-EBC1-1B4B-B2B4-030F4AF42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378" y="484094"/>
            <a:ext cx="2209800" cy="6223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655C47-8375-1E4E-8787-2152CD4109C1}"/>
              </a:ext>
            </a:extLst>
          </p:cNvPr>
          <p:cNvSpPr txBox="1">
            <a:spLocks/>
          </p:cNvSpPr>
          <p:nvPr/>
        </p:nvSpPr>
        <p:spPr>
          <a:xfrm>
            <a:off x="522513" y="5842917"/>
            <a:ext cx="7556313" cy="583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Download and Install it. Use python 3.7! </a:t>
            </a:r>
          </a:p>
          <a:p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845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D6CD3-D5E3-0746-B94C-8B186DD6F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 Navigator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CAB04-E0B4-B446-829D-3FD549AC5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4FA49E-68A9-604C-9D10-8F9984193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6" y="1405424"/>
            <a:ext cx="7790213" cy="502136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5406919-3BD3-2D4F-A1C1-989CCC369BA0}"/>
              </a:ext>
            </a:extLst>
          </p:cNvPr>
          <p:cNvSpPr/>
          <p:nvPr/>
        </p:nvSpPr>
        <p:spPr>
          <a:xfrm>
            <a:off x="3624679" y="3304526"/>
            <a:ext cx="1710046" cy="12231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19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AF4A-FE4B-D445-82CE-D82E1629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FA3D4-4976-3744-AD4F-401F603E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2DD69B-A71A-594C-97BE-913D9DC93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3" y="2090056"/>
            <a:ext cx="8880248" cy="18786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F12289-EEBA-F647-B44F-DB4044371712}"/>
              </a:ext>
            </a:extLst>
          </p:cNvPr>
          <p:cNvSpPr txBox="1"/>
          <p:nvPr/>
        </p:nvSpPr>
        <p:spPr>
          <a:xfrm>
            <a:off x="3241963" y="3968715"/>
            <a:ext cx="59020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points to a directory on your computer.</a:t>
            </a:r>
          </a:p>
          <a:p>
            <a:endParaRPr lang="en-US" dirty="0"/>
          </a:p>
          <a:p>
            <a:r>
              <a:rPr lang="en-US" dirty="0"/>
              <a:t>Step 1. make a folder for the class </a:t>
            </a:r>
          </a:p>
          <a:p>
            <a:r>
              <a:rPr lang="en-US" dirty="0"/>
              <a:t>Step 2. make a folder for the week </a:t>
            </a:r>
          </a:p>
          <a:p>
            <a:r>
              <a:rPr lang="en-US" dirty="0"/>
              <a:t>Step 3. create a notebook</a:t>
            </a:r>
          </a:p>
          <a:p>
            <a:r>
              <a:rPr lang="en-US" dirty="0"/>
              <a:t>	New Notebook -&gt; Python3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046CF5-C794-FA45-96C7-855466BE9197}"/>
              </a:ext>
            </a:extLst>
          </p:cNvPr>
          <p:cNvCxnSpPr>
            <a:cxnSpLocks/>
          </p:cNvCxnSpPr>
          <p:nvPr/>
        </p:nvCxnSpPr>
        <p:spPr>
          <a:xfrm flipV="1">
            <a:off x="6507678" y="3029385"/>
            <a:ext cx="1959428" cy="2563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99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D235-FA19-1A45-ACE5-82683C36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Crisp Data Mining (1996)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F286E-BCE2-8F4B-AC9C-22ECA85F1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FB030-3BA3-A849-9154-6682BD483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1694611"/>
            <a:ext cx="4903694" cy="49147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330A2A-3DFC-8A4C-8281-04F11457088B}"/>
              </a:ext>
            </a:extLst>
          </p:cNvPr>
          <p:cNvSpPr txBox="1"/>
          <p:nvPr/>
        </p:nvSpPr>
        <p:spPr>
          <a:xfrm>
            <a:off x="5513294" y="3818965"/>
            <a:ext cx="3138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ftp://ftp.software.ibm.com/software/analytics/spss/support/Modeler/Documentation/14/UserManual/CRISP-DM.pdf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A2987C-76F7-6B4E-96A5-52FA22F1DA76}"/>
              </a:ext>
            </a:extLst>
          </p:cNvPr>
          <p:cNvSpPr txBox="1"/>
          <p:nvPr/>
        </p:nvSpPr>
        <p:spPr>
          <a:xfrm>
            <a:off x="5402168" y="2102180"/>
            <a:ext cx="35266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Clickbait – New framework for data science, machine learning, or analytics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9722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CD4B-CE10-AF4C-A880-DE3A482E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Notebook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9FD55-D2A7-3A45-A86F-63467715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F905E-407A-864F-85CA-E520523C3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2090057"/>
            <a:ext cx="8184146" cy="16515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3FAE14-80B1-D84E-9F3F-804E0659C244}"/>
              </a:ext>
            </a:extLst>
          </p:cNvPr>
          <p:cNvCxnSpPr>
            <a:cxnSpLocks/>
          </p:cNvCxnSpPr>
          <p:nvPr/>
        </p:nvCxnSpPr>
        <p:spPr>
          <a:xfrm flipH="1">
            <a:off x="1888178" y="1417171"/>
            <a:ext cx="2161308" cy="855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91A7753-CF1A-7042-8DF6-892301A42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4" y="4414482"/>
            <a:ext cx="5106946" cy="2012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BC5B56-C047-3845-88A3-B4905C5EB8C3}"/>
              </a:ext>
            </a:extLst>
          </p:cNvPr>
          <p:cNvSpPr txBox="1"/>
          <p:nvPr/>
        </p:nvSpPr>
        <p:spPr>
          <a:xfrm>
            <a:off x="4276630" y="1151906"/>
            <a:ext cx="264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Notebook name, click and change it.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3B6624-A9F6-044D-BB70-FD7261C12D6F}"/>
              </a:ext>
            </a:extLst>
          </p:cNvPr>
          <p:cNvSpPr txBox="1"/>
          <p:nvPr/>
        </p:nvSpPr>
        <p:spPr>
          <a:xfrm>
            <a:off x="5949538" y="4096987"/>
            <a:ext cx="22088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two types of cells we’ll be using</a:t>
            </a:r>
          </a:p>
          <a:p>
            <a:endParaRPr lang="en-US" dirty="0"/>
          </a:p>
          <a:p>
            <a:r>
              <a:rPr lang="en-US" dirty="0"/>
              <a:t>- Code </a:t>
            </a:r>
          </a:p>
          <a:p>
            <a:r>
              <a:rPr lang="en-US" dirty="0"/>
              <a:t>- Markdown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DE8025-1820-794F-A5F9-347451E15DEA}"/>
              </a:ext>
            </a:extLst>
          </p:cNvPr>
          <p:cNvCxnSpPr/>
          <p:nvPr/>
        </p:nvCxnSpPr>
        <p:spPr>
          <a:xfrm flipH="1" flipV="1">
            <a:off x="3443844" y="5058888"/>
            <a:ext cx="2683824" cy="1306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F72BE-D62D-8E4C-A81D-526F3A71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and Dirty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98D36-29EC-3A46-8F3A-15CB1608A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Libraries &amp; Packages </a:t>
            </a:r>
          </a:p>
          <a:p>
            <a:pPr lvl="1"/>
            <a:r>
              <a:rPr lang="en-US" dirty="0"/>
              <a:t>Simply a collection of functions and methods typically for a purpose.  </a:t>
            </a:r>
          </a:p>
          <a:p>
            <a:pPr lvl="1"/>
            <a:r>
              <a:rPr lang="en-US" dirty="0"/>
              <a:t>Popular packages </a:t>
            </a:r>
          </a:p>
          <a:p>
            <a:pPr lvl="2"/>
            <a:r>
              <a:rPr lang="en-US" dirty="0"/>
              <a:t>Matplotlib </a:t>
            </a:r>
          </a:p>
          <a:p>
            <a:pPr lvl="2"/>
            <a:r>
              <a:rPr lang="en-US" dirty="0" err="1"/>
              <a:t>Numpy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Pandas</a:t>
            </a:r>
          </a:p>
          <a:p>
            <a:pPr lvl="2"/>
            <a:r>
              <a:rPr lang="en-US" dirty="0" err="1"/>
              <a:t>Sklearn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Datetime </a:t>
            </a:r>
          </a:p>
          <a:p>
            <a:pPr lvl="2"/>
            <a:r>
              <a:rPr lang="en-US" dirty="0"/>
              <a:t>Random </a:t>
            </a:r>
          </a:p>
          <a:p>
            <a:r>
              <a:rPr lang="en-US" dirty="0"/>
              <a:t>Install packages via command line</a:t>
            </a:r>
          </a:p>
          <a:p>
            <a:pPr lvl="1"/>
            <a:r>
              <a:rPr lang="en-US" dirty="0"/>
              <a:t>&gt;pip install pandas  </a:t>
            </a:r>
          </a:p>
          <a:p>
            <a:pPr lvl="1"/>
            <a:r>
              <a:rPr lang="en-US" dirty="0"/>
              <a:t>&gt;</a:t>
            </a:r>
            <a:r>
              <a:rPr lang="en-US" dirty="0" err="1"/>
              <a:t>conda</a:t>
            </a:r>
            <a:r>
              <a:rPr lang="en-US" dirty="0"/>
              <a:t> install pandas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D5392-3EAF-9245-A2E1-910417BE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26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E967-F150-E447-A271-79C52625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8875A6C-7544-B348-933A-9B044007D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Simply a Table with an index, rows and columns</a:t>
            </a:r>
          </a:p>
          <a:p>
            <a:pPr lvl="1"/>
            <a:r>
              <a:rPr lang="en-US" dirty="0" err="1"/>
              <a:t>df.loc</a:t>
            </a:r>
            <a:r>
              <a:rPr lang="en-US" dirty="0"/>
              <a:t>[</a:t>
            </a:r>
            <a:r>
              <a:rPr lang="en-US" dirty="0" err="1"/>
              <a:t>row_indexer</a:t>
            </a:r>
            <a:r>
              <a:rPr lang="en-US" dirty="0"/>
              <a:t>, </a:t>
            </a:r>
            <a:r>
              <a:rPr lang="en-US" dirty="0" err="1"/>
              <a:t>column_indexer</a:t>
            </a:r>
            <a:r>
              <a:rPr lang="en-US" dirty="0"/>
              <a:t>]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42FE7-4E34-AC47-A350-63BC0337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8149E0D-C015-E245-93C1-4AE547F12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also known as a Table 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C8C192-2A94-A04F-9D18-A31FE7820D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4574" y="3071421"/>
          <a:ext cx="6826155" cy="230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5231">
                  <a:extLst>
                    <a:ext uri="{9D8B030D-6E8A-4147-A177-3AD203B41FA5}">
                      <a16:colId xmlns:a16="http://schemas.microsoft.com/office/drawing/2014/main" val="899689919"/>
                    </a:ext>
                  </a:extLst>
                </a:gridCol>
                <a:gridCol w="1365231">
                  <a:extLst>
                    <a:ext uri="{9D8B030D-6E8A-4147-A177-3AD203B41FA5}">
                      <a16:colId xmlns:a16="http://schemas.microsoft.com/office/drawing/2014/main" val="3857008115"/>
                    </a:ext>
                  </a:extLst>
                </a:gridCol>
                <a:gridCol w="1365231">
                  <a:extLst>
                    <a:ext uri="{9D8B030D-6E8A-4147-A177-3AD203B41FA5}">
                      <a16:colId xmlns:a16="http://schemas.microsoft.com/office/drawing/2014/main" val="2235565724"/>
                    </a:ext>
                  </a:extLst>
                </a:gridCol>
                <a:gridCol w="1365231">
                  <a:extLst>
                    <a:ext uri="{9D8B030D-6E8A-4147-A177-3AD203B41FA5}">
                      <a16:colId xmlns:a16="http://schemas.microsoft.com/office/drawing/2014/main" val="1129405444"/>
                    </a:ext>
                  </a:extLst>
                </a:gridCol>
                <a:gridCol w="1365231">
                  <a:extLst>
                    <a:ext uri="{9D8B030D-6E8A-4147-A177-3AD203B41FA5}">
                      <a16:colId xmlns:a16="http://schemas.microsoft.com/office/drawing/2014/main" val="2815208082"/>
                    </a:ext>
                  </a:extLst>
                </a:gridCol>
              </a:tblGrid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ColumnN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917437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897354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71512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9816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133121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DD5F68-3A34-7949-B966-22332DD1A19B}"/>
              </a:ext>
            </a:extLst>
          </p:cNvPr>
          <p:cNvSpPr/>
          <p:nvPr/>
        </p:nvSpPr>
        <p:spPr>
          <a:xfrm>
            <a:off x="498474" y="3859481"/>
            <a:ext cx="7128512" cy="6056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7E112-7F84-E243-9036-6DCA98F9FB0E}"/>
              </a:ext>
            </a:extLst>
          </p:cNvPr>
          <p:cNvSpPr txBox="1"/>
          <p:nvPr/>
        </p:nvSpPr>
        <p:spPr>
          <a:xfrm>
            <a:off x="7763086" y="3954484"/>
            <a:ext cx="79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8D9DCE-FCE4-8C4F-83B3-C360154F7A13}"/>
              </a:ext>
            </a:extLst>
          </p:cNvPr>
          <p:cNvSpPr/>
          <p:nvPr/>
        </p:nvSpPr>
        <p:spPr>
          <a:xfrm>
            <a:off x="4583875" y="2995398"/>
            <a:ext cx="1591294" cy="25860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838E9-1822-EE4A-ADCE-196F54CF0B34}"/>
              </a:ext>
            </a:extLst>
          </p:cNvPr>
          <p:cNvSpPr txBox="1"/>
          <p:nvPr/>
        </p:nvSpPr>
        <p:spPr>
          <a:xfrm>
            <a:off x="4782786" y="5669270"/>
            <a:ext cx="119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</a:t>
            </a:r>
          </a:p>
        </p:txBody>
      </p:sp>
    </p:spTree>
    <p:extLst>
      <p:ext uri="{BB962C8B-B14F-4D97-AF65-F5344CB8AC3E}">
        <p14:creationId xmlns:p14="http://schemas.microsoft.com/office/powerpoint/2010/main" val="1200926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8231-C2DA-FE43-A949-01D96674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3FB7B-17C1-DB43-AA95-807C0A732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supports the following data types </a:t>
            </a:r>
          </a:p>
          <a:p>
            <a:pPr lvl="1"/>
            <a:r>
              <a:rPr lang="en-US" dirty="0"/>
              <a:t>Numeric </a:t>
            </a:r>
          </a:p>
          <a:p>
            <a:pPr lvl="2"/>
            <a:r>
              <a:rPr lang="en-US" dirty="0"/>
              <a:t>Float</a:t>
            </a:r>
          </a:p>
          <a:p>
            <a:pPr lvl="2"/>
            <a:r>
              <a:rPr lang="en-US" dirty="0"/>
              <a:t>Integer </a:t>
            </a:r>
          </a:p>
          <a:p>
            <a:pPr lvl="1"/>
            <a:r>
              <a:rPr lang="en-US" dirty="0"/>
              <a:t>Character </a:t>
            </a:r>
          </a:p>
          <a:p>
            <a:pPr lvl="1"/>
            <a:r>
              <a:rPr lang="en-US" dirty="0"/>
              <a:t>Datetime </a:t>
            </a:r>
          </a:p>
          <a:p>
            <a:pPr lvl="1"/>
            <a:r>
              <a:rPr lang="en-US" dirty="0"/>
              <a:t>List</a:t>
            </a:r>
          </a:p>
          <a:p>
            <a:pPr lvl="1"/>
            <a:r>
              <a:rPr lang="en-US" dirty="0"/>
              <a:t>Dictionary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30DDE-C493-8C42-B987-5C5A79D1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33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D92E8-86B1-C74C-B509-599680A38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Datatypes</a:t>
            </a:r>
          </a:p>
        </p:txBody>
      </p:sp>
    </p:spTree>
    <p:extLst>
      <p:ext uri="{BB962C8B-B14F-4D97-AF65-F5344CB8AC3E}">
        <p14:creationId xmlns:p14="http://schemas.microsoft.com/office/powerpoint/2010/main" val="241645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CB44D0-ECC9-544F-B274-84D15EB07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423D5-CA0C-F945-B1D0-1329B012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14745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Reading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pd.read_csv</a:t>
            </a:r>
            <a:r>
              <a:rPr lang="en-US" dirty="0"/>
              <a:t>(‘</a:t>
            </a:r>
            <a:r>
              <a:rPr lang="en-US" dirty="0" err="1"/>
              <a:t>myfile.csv</a:t>
            </a:r>
            <a:r>
              <a:rPr lang="en-US" dirty="0"/>
              <a:t>’)</a:t>
            </a:r>
          </a:p>
          <a:p>
            <a:r>
              <a:rPr lang="en-US" dirty="0" err="1"/>
              <a:t>Rwrting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df.to_excel</a:t>
            </a:r>
            <a:r>
              <a:rPr lang="en-US" dirty="0"/>
              <a:t>(‘</a:t>
            </a:r>
            <a:r>
              <a:rPr lang="en-US" dirty="0" err="1"/>
              <a:t>myfile.xlsx</a:t>
            </a:r>
            <a:r>
              <a:rPr lang="en-US" dirty="0"/>
              <a:t>’)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21F56-5FE1-2D4C-9DC5-F54516207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3F7CB0-751E-2046-9E3A-D6CC6A3AD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Reading &amp; Writing Data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2F9BA8-A671-D74E-A8C8-46FF0094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37" y="3384464"/>
            <a:ext cx="8859838" cy="2627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A479C2-98EF-CF47-956C-EDDD749DD9C2}"/>
              </a:ext>
            </a:extLst>
          </p:cNvPr>
          <p:cNvSpPr txBox="1"/>
          <p:nvPr/>
        </p:nvSpPr>
        <p:spPr>
          <a:xfrm>
            <a:off x="450841" y="5909658"/>
            <a:ext cx="836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read data from a file or database into a Pandas </a:t>
            </a:r>
            <a:r>
              <a:rPr lang="en-US" dirty="0" err="1"/>
              <a:t>DataFrame</a:t>
            </a:r>
            <a:r>
              <a:rPr lang="en-US" dirty="0"/>
              <a:t>, and you write from a </a:t>
            </a:r>
            <a:r>
              <a:rPr lang="en-US" dirty="0" err="1"/>
              <a:t>DataFrame</a:t>
            </a:r>
            <a:r>
              <a:rPr lang="en-US" dirty="0"/>
              <a:t>  to a file or a database, the key is get data into Pandas! </a:t>
            </a:r>
          </a:p>
        </p:txBody>
      </p:sp>
    </p:spTree>
    <p:extLst>
      <p:ext uri="{BB962C8B-B14F-4D97-AF65-F5344CB8AC3E}">
        <p14:creationId xmlns:p14="http://schemas.microsoft.com/office/powerpoint/2010/main" val="4066618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5EA3-B641-1247-B090-886C7AD0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1B3E1-EB92-3E41-8B1C-3FBCB7D40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1"/>
            <a:ext cx="7556313" cy="7044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Think of it as a single column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 err="1"/>
              <a:t>newSeries</a:t>
            </a:r>
            <a:r>
              <a:rPr lang="en-US" dirty="0"/>
              <a:t> = </a:t>
            </a:r>
            <a:r>
              <a:rPr lang="en-US" dirty="0" err="1"/>
              <a:t>df</a:t>
            </a:r>
            <a:r>
              <a:rPr lang="en-US" dirty="0"/>
              <a:t>[“Column1”]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79974-9BDD-C54F-BAB1-48056EA1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35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390B0-B51D-CA43-BD05-0C17A324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Series?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A9526-6BEB-0E49-B169-BA19DC46106A}"/>
              </a:ext>
            </a:extLst>
          </p:cNvPr>
          <p:cNvSpPr/>
          <p:nvPr/>
        </p:nvSpPr>
        <p:spPr>
          <a:xfrm>
            <a:off x="340498" y="6244925"/>
            <a:ext cx="8242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https://pandas.pydata.org/pandas-docs/stable/reference/api/pandas.Series.html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8442D9-AF21-4947-9DFF-D94937E19A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8474" y="2975358"/>
          <a:ext cx="5094804" cy="230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3701">
                  <a:extLst>
                    <a:ext uri="{9D8B030D-6E8A-4147-A177-3AD203B41FA5}">
                      <a16:colId xmlns:a16="http://schemas.microsoft.com/office/drawing/2014/main" val="899689919"/>
                    </a:ext>
                  </a:extLst>
                </a:gridCol>
                <a:gridCol w="1273701">
                  <a:extLst>
                    <a:ext uri="{9D8B030D-6E8A-4147-A177-3AD203B41FA5}">
                      <a16:colId xmlns:a16="http://schemas.microsoft.com/office/drawing/2014/main" val="3857008115"/>
                    </a:ext>
                  </a:extLst>
                </a:gridCol>
                <a:gridCol w="1273701">
                  <a:extLst>
                    <a:ext uri="{9D8B030D-6E8A-4147-A177-3AD203B41FA5}">
                      <a16:colId xmlns:a16="http://schemas.microsoft.com/office/drawing/2014/main" val="2235565724"/>
                    </a:ext>
                  </a:extLst>
                </a:gridCol>
                <a:gridCol w="1273701">
                  <a:extLst>
                    <a:ext uri="{9D8B030D-6E8A-4147-A177-3AD203B41FA5}">
                      <a16:colId xmlns:a16="http://schemas.microsoft.com/office/drawing/2014/main" val="2815208082"/>
                    </a:ext>
                  </a:extLst>
                </a:gridCol>
              </a:tblGrid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ColumnN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917437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897354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71512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9816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133121"/>
                  </a:ext>
                </a:extLst>
              </a:tr>
            </a:tbl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528316-D90C-1846-B197-49C84427B933}"/>
              </a:ext>
            </a:extLst>
          </p:cNvPr>
          <p:cNvSpPr/>
          <p:nvPr/>
        </p:nvSpPr>
        <p:spPr>
          <a:xfrm>
            <a:off x="6003442" y="2865719"/>
            <a:ext cx="2856395" cy="2597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99E8A-E6A2-544C-B2BE-D0D046A17F48}"/>
              </a:ext>
            </a:extLst>
          </p:cNvPr>
          <p:cNvSpPr txBox="1"/>
          <p:nvPr/>
        </p:nvSpPr>
        <p:spPr>
          <a:xfrm>
            <a:off x="6736743" y="2441568"/>
            <a:ext cx="119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Series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03FEE65-5A9E-4947-A8DC-201781E2E8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36339" y="2975358"/>
          <a:ext cx="2462802" cy="230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1401">
                  <a:extLst>
                    <a:ext uri="{9D8B030D-6E8A-4147-A177-3AD203B41FA5}">
                      <a16:colId xmlns:a16="http://schemas.microsoft.com/office/drawing/2014/main" val="786761515"/>
                    </a:ext>
                  </a:extLst>
                </a:gridCol>
                <a:gridCol w="1231401">
                  <a:extLst>
                    <a:ext uri="{9D8B030D-6E8A-4147-A177-3AD203B41FA5}">
                      <a16:colId xmlns:a16="http://schemas.microsoft.com/office/drawing/2014/main" val="246370271"/>
                    </a:ext>
                  </a:extLst>
                </a:gridCol>
              </a:tblGrid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206064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28807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95429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36893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62097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98B88D8-19DA-D241-9285-0C9F46C23769}"/>
              </a:ext>
            </a:extLst>
          </p:cNvPr>
          <p:cNvSpPr txBox="1"/>
          <p:nvPr/>
        </p:nvSpPr>
        <p:spPr>
          <a:xfrm>
            <a:off x="5695634" y="3931780"/>
            <a:ext cx="38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2B8BE5-1580-EF4D-873A-289ADF3F62D0}"/>
              </a:ext>
            </a:extLst>
          </p:cNvPr>
          <p:cNvSpPr/>
          <p:nvPr/>
        </p:nvSpPr>
        <p:spPr>
          <a:xfrm>
            <a:off x="498474" y="546356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C65D09"/>
                </a:solidFill>
              </a:rPr>
              <a:t>&gt; </a:t>
            </a:r>
            <a:r>
              <a:rPr lang="en-US" dirty="0">
                <a:solidFill>
                  <a:srgbClr val="007020"/>
                </a:solidFill>
              </a:rPr>
              <a:t>type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dirty="0">
                <a:solidFill>
                  <a:srgbClr val="4070A0"/>
                </a:solidFill>
              </a:rPr>
              <a:t>”Column1"</a:t>
            </a:r>
            <a:r>
              <a:rPr lang="en-US" dirty="0"/>
              <a:t>]) </a:t>
            </a:r>
          </a:p>
          <a:p>
            <a:r>
              <a:rPr lang="en-US" b="1" dirty="0">
                <a:solidFill>
                  <a:srgbClr val="000080"/>
                </a:solidFill>
              </a:rPr>
              <a:t>% </a:t>
            </a:r>
            <a:r>
              <a:rPr lang="en-US" dirty="0" err="1">
                <a:solidFill>
                  <a:srgbClr val="333333"/>
                </a:solidFill>
              </a:rPr>
              <a:t>pandas.core.series.Series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45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5EA3-B641-1247-B090-886C7AD0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1B3E1-EB92-3E41-8B1C-3FBCB7D40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1"/>
            <a:ext cx="7556313" cy="7044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Select specific ”columns” = [[ ]] – “bracket bracket” </a:t>
            </a:r>
          </a:p>
          <a:p>
            <a:pPr lvl="1"/>
            <a:r>
              <a:rPr lang="en-US" dirty="0" err="1"/>
              <a:t>newDataFrame</a:t>
            </a:r>
            <a:r>
              <a:rPr lang="en-US" dirty="0"/>
              <a:t> = </a:t>
            </a:r>
            <a:r>
              <a:rPr lang="en-US" dirty="0" err="1"/>
              <a:t>df</a:t>
            </a:r>
            <a:r>
              <a:rPr lang="en-US" dirty="0"/>
              <a:t>[[ ”Column1”, “Column3”]]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79974-9BDD-C54F-BAB1-48056EA1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36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390B0-B51D-CA43-BD05-0C17A324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How do I “select specific columns”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A9526-6BEB-0E49-B169-BA19DC46106A}"/>
              </a:ext>
            </a:extLst>
          </p:cNvPr>
          <p:cNvSpPr/>
          <p:nvPr/>
        </p:nvSpPr>
        <p:spPr>
          <a:xfrm>
            <a:off x="340498" y="6244925"/>
            <a:ext cx="8803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https://pandas.pydata.org/pandas-docs/stable/reference/api/pandas.DataFframe.html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8442D9-AF21-4947-9DFF-D94937E19A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8474" y="2975358"/>
          <a:ext cx="4441661" cy="230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9064">
                  <a:extLst>
                    <a:ext uri="{9D8B030D-6E8A-4147-A177-3AD203B41FA5}">
                      <a16:colId xmlns:a16="http://schemas.microsoft.com/office/drawing/2014/main" val="899689919"/>
                    </a:ext>
                  </a:extLst>
                </a:gridCol>
                <a:gridCol w="1151906">
                  <a:extLst>
                    <a:ext uri="{9D8B030D-6E8A-4147-A177-3AD203B41FA5}">
                      <a16:colId xmlns:a16="http://schemas.microsoft.com/office/drawing/2014/main" val="3857008115"/>
                    </a:ext>
                  </a:extLst>
                </a:gridCol>
                <a:gridCol w="1140031">
                  <a:extLst>
                    <a:ext uri="{9D8B030D-6E8A-4147-A177-3AD203B41FA5}">
                      <a16:colId xmlns:a16="http://schemas.microsoft.com/office/drawing/2014/main" val="2235565724"/>
                    </a:ext>
                  </a:extLst>
                </a:gridCol>
                <a:gridCol w="1270660">
                  <a:extLst>
                    <a:ext uri="{9D8B030D-6E8A-4147-A177-3AD203B41FA5}">
                      <a16:colId xmlns:a16="http://schemas.microsoft.com/office/drawing/2014/main" val="2815208082"/>
                    </a:ext>
                  </a:extLst>
                </a:gridCol>
              </a:tblGrid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ColumnN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917437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897354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71512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9816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133121"/>
                  </a:ext>
                </a:extLst>
              </a:tr>
            </a:tbl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528316-D90C-1846-B197-49C84427B933}"/>
              </a:ext>
            </a:extLst>
          </p:cNvPr>
          <p:cNvSpPr/>
          <p:nvPr/>
        </p:nvSpPr>
        <p:spPr>
          <a:xfrm>
            <a:off x="5308545" y="2785539"/>
            <a:ext cx="3431694" cy="2597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99E8A-E6A2-544C-B2BE-D0D046A17F48}"/>
              </a:ext>
            </a:extLst>
          </p:cNvPr>
          <p:cNvSpPr txBox="1"/>
          <p:nvPr/>
        </p:nvSpPr>
        <p:spPr>
          <a:xfrm>
            <a:off x="6736743" y="2441568"/>
            <a:ext cx="142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03FEE65-5A9E-4947-A8DC-201781E2E8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67412" y="2946771"/>
          <a:ext cx="3044068" cy="230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0934">
                  <a:extLst>
                    <a:ext uri="{9D8B030D-6E8A-4147-A177-3AD203B41FA5}">
                      <a16:colId xmlns:a16="http://schemas.microsoft.com/office/drawing/2014/main" val="786761515"/>
                    </a:ext>
                  </a:extLst>
                </a:gridCol>
                <a:gridCol w="1111567">
                  <a:extLst>
                    <a:ext uri="{9D8B030D-6E8A-4147-A177-3AD203B41FA5}">
                      <a16:colId xmlns:a16="http://schemas.microsoft.com/office/drawing/2014/main" val="246370271"/>
                    </a:ext>
                  </a:extLst>
                </a:gridCol>
                <a:gridCol w="1111567">
                  <a:extLst>
                    <a:ext uri="{9D8B030D-6E8A-4147-A177-3AD203B41FA5}">
                      <a16:colId xmlns:a16="http://schemas.microsoft.com/office/drawing/2014/main" val="1706544468"/>
                    </a:ext>
                  </a:extLst>
                </a:gridCol>
              </a:tblGrid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Column1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Column3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206064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28807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95429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36893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62097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98B88D8-19DA-D241-9285-0C9F46C23769}"/>
              </a:ext>
            </a:extLst>
          </p:cNvPr>
          <p:cNvSpPr txBox="1"/>
          <p:nvPr/>
        </p:nvSpPr>
        <p:spPr>
          <a:xfrm>
            <a:off x="4983027" y="3907512"/>
            <a:ext cx="38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2B8BE5-1580-EF4D-873A-289ADF3F62D0}"/>
              </a:ext>
            </a:extLst>
          </p:cNvPr>
          <p:cNvSpPr/>
          <p:nvPr/>
        </p:nvSpPr>
        <p:spPr>
          <a:xfrm>
            <a:off x="498474" y="546356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C65D09"/>
                </a:solidFill>
              </a:rPr>
              <a:t>&gt; </a:t>
            </a:r>
            <a:r>
              <a:rPr lang="en-US" dirty="0">
                <a:solidFill>
                  <a:srgbClr val="007020"/>
                </a:solidFill>
              </a:rPr>
              <a:t>type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dirty="0">
                <a:solidFill>
                  <a:srgbClr val="4070A0"/>
                </a:solidFill>
              </a:rPr>
              <a:t>”Column1"</a:t>
            </a:r>
            <a:r>
              <a:rPr lang="en-US" dirty="0"/>
              <a:t>]) </a:t>
            </a:r>
          </a:p>
          <a:p>
            <a:r>
              <a:rPr lang="en-US" b="1" dirty="0">
                <a:solidFill>
                  <a:srgbClr val="000080"/>
                </a:solidFill>
              </a:rPr>
              <a:t>% </a:t>
            </a:r>
            <a:r>
              <a:rPr lang="en-US" dirty="0" err="1"/>
              <a:t>pandas.core.frame.DataFrame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8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5EA3-B641-1247-B090-886C7AD0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1B3E1-EB92-3E41-8B1C-3FBCB7D40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1"/>
            <a:ext cx="7556313" cy="70440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Select specific ”rows” = </a:t>
            </a:r>
          </a:p>
          <a:p>
            <a:pPr lvl="1"/>
            <a:r>
              <a:rPr lang="en-US" dirty="0" err="1"/>
              <a:t>queryResult</a:t>
            </a:r>
            <a:r>
              <a:rPr lang="en-US" dirty="0"/>
              <a:t> = </a:t>
            </a: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dirty="0" err="1"/>
              <a:t>df</a:t>
            </a:r>
            <a:r>
              <a:rPr lang="en-US" dirty="0"/>
              <a:t>[“Column1] == “value”]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79974-9BDD-C54F-BAB1-48056EA1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37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390B0-B51D-CA43-BD05-0C17A324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How do I “select specific rows?”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A9526-6BEB-0E49-B169-BA19DC46106A}"/>
              </a:ext>
            </a:extLst>
          </p:cNvPr>
          <p:cNvSpPr/>
          <p:nvPr/>
        </p:nvSpPr>
        <p:spPr>
          <a:xfrm>
            <a:off x="340498" y="6244925"/>
            <a:ext cx="8242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https://pandas.pydata.org/pandas-docs/stable/reference/api/pandas.Series.html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8442D9-AF21-4947-9DFF-D94937E19A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8474" y="2975358"/>
          <a:ext cx="4441661" cy="230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9064">
                  <a:extLst>
                    <a:ext uri="{9D8B030D-6E8A-4147-A177-3AD203B41FA5}">
                      <a16:colId xmlns:a16="http://schemas.microsoft.com/office/drawing/2014/main" val="899689919"/>
                    </a:ext>
                  </a:extLst>
                </a:gridCol>
                <a:gridCol w="1151906">
                  <a:extLst>
                    <a:ext uri="{9D8B030D-6E8A-4147-A177-3AD203B41FA5}">
                      <a16:colId xmlns:a16="http://schemas.microsoft.com/office/drawing/2014/main" val="3857008115"/>
                    </a:ext>
                  </a:extLst>
                </a:gridCol>
                <a:gridCol w="1140031">
                  <a:extLst>
                    <a:ext uri="{9D8B030D-6E8A-4147-A177-3AD203B41FA5}">
                      <a16:colId xmlns:a16="http://schemas.microsoft.com/office/drawing/2014/main" val="2235565724"/>
                    </a:ext>
                  </a:extLst>
                </a:gridCol>
                <a:gridCol w="1270660">
                  <a:extLst>
                    <a:ext uri="{9D8B030D-6E8A-4147-A177-3AD203B41FA5}">
                      <a16:colId xmlns:a16="http://schemas.microsoft.com/office/drawing/2014/main" val="2815208082"/>
                    </a:ext>
                  </a:extLst>
                </a:gridCol>
              </a:tblGrid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ColumnN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917437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897354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71512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9816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133121"/>
                  </a:ext>
                </a:extLst>
              </a:tr>
            </a:tbl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528316-D90C-1846-B197-49C84427B933}"/>
              </a:ext>
            </a:extLst>
          </p:cNvPr>
          <p:cNvSpPr/>
          <p:nvPr/>
        </p:nvSpPr>
        <p:spPr>
          <a:xfrm>
            <a:off x="5308545" y="2785539"/>
            <a:ext cx="3431694" cy="2597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99E8A-E6A2-544C-B2BE-D0D046A17F48}"/>
              </a:ext>
            </a:extLst>
          </p:cNvPr>
          <p:cNvSpPr txBox="1"/>
          <p:nvPr/>
        </p:nvSpPr>
        <p:spPr>
          <a:xfrm>
            <a:off x="6736743" y="2441568"/>
            <a:ext cx="142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03FEE65-5A9E-4947-A8DC-201781E2E8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67412" y="2946771"/>
          <a:ext cx="3044068" cy="230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0934">
                  <a:extLst>
                    <a:ext uri="{9D8B030D-6E8A-4147-A177-3AD203B41FA5}">
                      <a16:colId xmlns:a16="http://schemas.microsoft.com/office/drawing/2014/main" val="786761515"/>
                    </a:ext>
                  </a:extLst>
                </a:gridCol>
                <a:gridCol w="1111567">
                  <a:extLst>
                    <a:ext uri="{9D8B030D-6E8A-4147-A177-3AD203B41FA5}">
                      <a16:colId xmlns:a16="http://schemas.microsoft.com/office/drawing/2014/main" val="246370271"/>
                    </a:ext>
                  </a:extLst>
                </a:gridCol>
                <a:gridCol w="1111567">
                  <a:extLst>
                    <a:ext uri="{9D8B030D-6E8A-4147-A177-3AD203B41FA5}">
                      <a16:colId xmlns:a16="http://schemas.microsoft.com/office/drawing/2014/main" val="1706544468"/>
                    </a:ext>
                  </a:extLst>
                </a:gridCol>
              </a:tblGrid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Column1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Column3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206064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28807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95429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36893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62097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98B88D8-19DA-D241-9285-0C9F46C23769}"/>
              </a:ext>
            </a:extLst>
          </p:cNvPr>
          <p:cNvSpPr txBox="1"/>
          <p:nvPr/>
        </p:nvSpPr>
        <p:spPr>
          <a:xfrm>
            <a:off x="4983027" y="3907512"/>
            <a:ext cx="38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2B8BE5-1580-EF4D-873A-289ADF3F62D0}"/>
              </a:ext>
            </a:extLst>
          </p:cNvPr>
          <p:cNvSpPr/>
          <p:nvPr/>
        </p:nvSpPr>
        <p:spPr>
          <a:xfrm>
            <a:off x="498474" y="546356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C65D09"/>
                </a:solidFill>
              </a:rPr>
              <a:t>In [6]: </a:t>
            </a:r>
            <a:r>
              <a:rPr lang="en-US" dirty="0">
                <a:solidFill>
                  <a:srgbClr val="007020"/>
                </a:solidFill>
              </a:rPr>
              <a:t>type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dirty="0">
                <a:solidFill>
                  <a:srgbClr val="4070A0"/>
                </a:solidFill>
              </a:rPr>
              <a:t>”Column1"</a:t>
            </a:r>
            <a:r>
              <a:rPr lang="en-US" dirty="0"/>
              <a:t>]) </a:t>
            </a:r>
          </a:p>
          <a:p>
            <a:r>
              <a:rPr lang="en-US" b="1" dirty="0">
                <a:solidFill>
                  <a:srgbClr val="000080"/>
                </a:solidFill>
              </a:rPr>
              <a:t>Out[6]: </a:t>
            </a:r>
            <a:r>
              <a:rPr lang="en-US" dirty="0" err="1">
                <a:solidFill>
                  <a:srgbClr val="333333"/>
                </a:solidFill>
              </a:rPr>
              <a:t>pandas.core.series.Series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86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5D3C-0B0A-1D4E-A558-58382C2F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A6935-EE61-504B-BD0D-0564B1053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supports the common operator stuff </a:t>
            </a:r>
          </a:p>
          <a:p>
            <a:pPr lvl="1"/>
            <a:r>
              <a:rPr lang="en-US" dirty="0"/>
              <a:t>equal to: </a:t>
            </a: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dirty="0" err="1"/>
              <a:t>df</a:t>
            </a:r>
            <a:r>
              <a:rPr lang="en-US" dirty="0"/>
              <a:t>[”column”] </a:t>
            </a:r>
            <a:r>
              <a:rPr lang="en-US" b="1" dirty="0"/>
              <a:t>== </a:t>
            </a:r>
            <a:r>
              <a:rPr lang="en-US" dirty="0"/>
              <a:t>“</a:t>
            </a:r>
            <a:r>
              <a:rPr lang="en-US" dirty="0" err="1"/>
              <a:t>some_value</a:t>
            </a:r>
            <a:r>
              <a:rPr lang="en-US" dirty="0"/>
              <a:t>”] </a:t>
            </a:r>
          </a:p>
          <a:p>
            <a:pPr lvl="1"/>
            <a:r>
              <a:rPr lang="en-US" dirty="0"/>
              <a:t>not equal to: </a:t>
            </a: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dirty="0" err="1"/>
              <a:t>df</a:t>
            </a:r>
            <a:r>
              <a:rPr lang="en-US" dirty="0"/>
              <a:t>[”column”] </a:t>
            </a:r>
            <a:r>
              <a:rPr lang="en-US" b="1" dirty="0"/>
              <a:t>!= </a:t>
            </a:r>
            <a:r>
              <a:rPr lang="en-US" dirty="0"/>
              <a:t>“</a:t>
            </a:r>
            <a:r>
              <a:rPr lang="en-US" dirty="0" err="1"/>
              <a:t>some_value</a:t>
            </a:r>
            <a:r>
              <a:rPr lang="en-US" dirty="0"/>
              <a:t>”] </a:t>
            </a:r>
          </a:p>
          <a:p>
            <a:pPr lvl="1"/>
            <a:r>
              <a:rPr lang="en-US" dirty="0"/>
              <a:t>greater than: </a:t>
            </a: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dirty="0" err="1"/>
              <a:t>df</a:t>
            </a:r>
            <a:r>
              <a:rPr lang="en-US" dirty="0"/>
              <a:t>[”column”] </a:t>
            </a:r>
            <a:r>
              <a:rPr lang="en-US" b="1" dirty="0"/>
              <a:t>&gt; </a:t>
            </a:r>
            <a:r>
              <a:rPr lang="en-US" dirty="0" err="1"/>
              <a:t>some_number</a:t>
            </a:r>
            <a:r>
              <a:rPr lang="en-US" dirty="0"/>
              <a:t> ]  (&gt;,&gt;=, &lt;, M=) </a:t>
            </a:r>
          </a:p>
          <a:p>
            <a:pPr lvl="1"/>
            <a:r>
              <a:rPr lang="en-US" dirty="0"/>
              <a:t>In a list </a:t>
            </a: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dirty="0" err="1"/>
              <a:t>df</a:t>
            </a:r>
            <a:r>
              <a:rPr lang="en-US" dirty="0"/>
              <a:t>[”column</a:t>
            </a:r>
            <a:r>
              <a:rPr lang="en-US" b="1" dirty="0"/>
              <a:t>”].</a:t>
            </a:r>
            <a:r>
              <a:rPr lang="en-US" b="1" dirty="0" err="1"/>
              <a:t>isin</a:t>
            </a:r>
            <a:r>
              <a:rPr lang="en-US" b="1" dirty="0"/>
              <a:t>(</a:t>
            </a:r>
            <a:r>
              <a:rPr lang="en-US" b="1" dirty="0" err="1"/>
              <a:t>a_list</a:t>
            </a:r>
            <a:r>
              <a:rPr lang="en-US" b="1" dirty="0"/>
              <a:t>)] </a:t>
            </a:r>
          </a:p>
          <a:p>
            <a:pPr lvl="2"/>
            <a:r>
              <a:rPr lang="en-US" dirty="0"/>
              <a:t>use the squiggly “~” </a:t>
            </a:r>
            <a:r>
              <a:rPr lang="en-US" b="1" u="sng" dirty="0"/>
              <a:t>for not in a list</a:t>
            </a:r>
            <a:r>
              <a:rPr lang="en-US" dirty="0"/>
              <a:t>,  </a:t>
            </a: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b="1" dirty="0"/>
              <a:t>~</a:t>
            </a:r>
            <a:r>
              <a:rPr lang="en-US" dirty="0" err="1"/>
              <a:t>df</a:t>
            </a:r>
            <a:r>
              <a:rPr lang="en-US" dirty="0"/>
              <a:t>[”column</a:t>
            </a:r>
            <a:r>
              <a:rPr lang="en-US" b="1" dirty="0"/>
              <a:t>”].</a:t>
            </a:r>
            <a:r>
              <a:rPr lang="en-US" b="1" dirty="0" err="1"/>
              <a:t>isin</a:t>
            </a:r>
            <a:r>
              <a:rPr lang="en-US" b="1" dirty="0"/>
              <a:t>(</a:t>
            </a:r>
            <a:r>
              <a:rPr lang="en-US" b="1" dirty="0" err="1"/>
              <a:t>a_list</a:t>
            </a:r>
            <a:r>
              <a:rPr lang="en-US" dirty="0"/>
              <a:t>)] </a:t>
            </a:r>
          </a:p>
          <a:p>
            <a:r>
              <a:rPr lang="en-US" dirty="0"/>
              <a:t>Multi-Conditions (&amp;|)</a:t>
            </a:r>
          </a:p>
          <a:p>
            <a:pPr lvl="1"/>
            <a:r>
              <a:rPr lang="en-US" b="1" dirty="0"/>
              <a:t>AND: </a:t>
            </a:r>
            <a:r>
              <a:rPr lang="en-US" dirty="0"/>
              <a:t> </a:t>
            </a:r>
            <a:r>
              <a:rPr lang="en-US" dirty="0" err="1"/>
              <a:t>df</a:t>
            </a:r>
            <a:r>
              <a:rPr lang="en-US" dirty="0"/>
              <a:t>[ (</a:t>
            </a:r>
            <a:r>
              <a:rPr lang="en-US" dirty="0" err="1"/>
              <a:t>df</a:t>
            </a:r>
            <a:r>
              <a:rPr lang="en-US" dirty="0"/>
              <a:t>[“column1” != “value”) </a:t>
            </a:r>
            <a:r>
              <a:rPr lang="en-US" b="1" dirty="0"/>
              <a:t>&amp;</a:t>
            </a:r>
            <a:r>
              <a:rPr lang="en-US" dirty="0"/>
              <a:t> (</a:t>
            </a:r>
            <a:r>
              <a:rPr lang="en-US" dirty="0" err="1"/>
              <a:t>df</a:t>
            </a:r>
            <a:r>
              <a:rPr lang="en-US" dirty="0"/>
              <a:t>[“column2”] &gt; </a:t>
            </a:r>
            <a:r>
              <a:rPr lang="en-US" dirty="0" err="1"/>
              <a:t>some_nbr</a:t>
            </a:r>
            <a:r>
              <a:rPr lang="en-US" dirty="0"/>
              <a:t>)]</a:t>
            </a:r>
          </a:p>
          <a:p>
            <a:pPr lvl="1"/>
            <a:r>
              <a:rPr lang="en-US" b="1" dirty="0"/>
              <a:t>OR   : </a:t>
            </a:r>
            <a:r>
              <a:rPr lang="en-US" dirty="0" err="1"/>
              <a:t>df</a:t>
            </a:r>
            <a:r>
              <a:rPr lang="en-US" dirty="0"/>
              <a:t>[ (</a:t>
            </a:r>
            <a:r>
              <a:rPr lang="en-US" dirty="0" err="1"/>
              <a:t>df</a:t>
            </a:r>
            <a:r>
              <a:rPr lang="en-US" dirty="0"/>
              <a:t>[“column1” != “value”) </a:t>
            </a:r>
            <a:r>
              <a:rPr lang="en-US" b="1" dirty="0"/>
              <a:t>|</a:t>
            </a:r>
            <a:r>
              <a:rPr lang="en-US" dirty="0"/>
              <a:t> (</a:t>
            </a:r>
            <a:r>
              <a:rPr lang="en-US" dirty="0" err="1"/>
              <a:t>df</a:t>
            </a:r>
            <a:r>
              <a:rPr lang="en-US" dirty="0"/>
              <a:t>[“column2”] &gt; </a:t>
            </a:r>
            <a:r>
              <a:rPr lang="en-US" dirty="0" err="1"/>
              <a:t>some_nbr</a:t>
            </a:r>
            <a:r>
              <a:rPr lang="en-US" dirty="0"/>
              <a:t>)]</a:t>
            </a:r>
          </a:p>
          <a:p>
            <a:pPr marL="228600" lvl="1" indent="0">
              <a:buNone/>
            </a:pPr>
            <a:endParaRPr lang="en-US" b="1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61905-4C33-6446-9FE6-5A4419DD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38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2E75DE-7B01-6A4F-83A3-40BCAE696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Conditional Operators </a:t>
            </a:r>
          </a:p>
        </p:txBody>
      </p:sp>
    </p:spTree>
    <p:extLst>
      <p:ext uri="{BB962C8B-B14F-4D97-AF65-F5344CB8AC3E}">
        <p14:creationId xmlns:p14="http://schemas.microsoft.com/office/powerpoint/2010/main" val="3763746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3C9A9-B44A-3449-8EB3-F13190A6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2B1C4-5788-4B4F-9A54-BF90B86AD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8361364" cy="4144963"/>
          </a:xfrm>
        </p:spPr>
        <p:txBody>
          <a:bodyPr>
            <a:normAutofit/>
          </a:bodyPr>
          <a:lstStyle/>
          <a:p>
            <a:r>
              <a:rPr lang="en-US" sz="1800" dirty="0" err="1"/>
              <a:t>df.columns</a:t>
            </a:r>
            <a:r>
              <a:rPr lang="en-US" sz="1800" dirty="0"/>
              <a:t> – returns a list of the names of the data frame’s columns </a:t>
            </a:r>
          </a:p>
          <a:p>
            <a:r>
              <a:rPr lang="en-US" sz="1800" dirty="0" err="1"/>
              <a:t>df.dtypes</a:t>
            </a:r>
            <a:r>
              <a:rPr lang="en-US" sz="1800" dirty="0"/>
              <a:t> – provides the data types of your columns </a:t>
            </a:r>
          </a:p>
          <a:p>
            <a:r>
              <a:rPr lang="en-US" sz="1800" dirty="0" err="1"/>
              <a:t>df.info</a:t>
            </a:r>
            <a:r>
              <a:rPr lang="en-US" sz="1800" dirty="0"/>
              <a:t>() – concise summary of </a:t>
            </a:r>
            <a:r>
              <a:rPr lang="en-US" sz="1800" dirty="0" err="1"/>
              <a:t>dataframe</a:t>
            </a:r>
            <a:r>
              <a:rPr lang="en-US" sz="1800" dirty="0"/>
              <a:t> 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 err="1"/>
              <a:t>df.describe</a:t>
            </a:r>
            <a:r>
              <a:rPr lang="en-US" sz="1800" dirty="0"/>
              <a:t>() – provides summary statistics of your </a:t>
            </a:r>
            <a:r>
              <a:rPr lang="en-US" sz="1800" dirty="0" err="1"/>
              <a:t>DataFrame’s</a:t>
            </a:r>
            <a:r>
              <a:rPr lang="en-US" sz="1800" dirty="0"/>
              <a:t> numeric columns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E4207-7F8A-5C4A-9CD6-7022859D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39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BA5D9-EF30-C24E-8608-0CA4A5EE2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Useful functions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9F0C5-2B87-EB42-A4D0-5A7599E7737F}"/>
              </a:ext>
            </a:extLst>
          </p:cNvPr>
          <p:cNvSpPr txBox="1"/>
          <p:nvPr/>
        </p:nvSpPr>
        <p:spPr>
          <a:xfrm>
            <a:off x="822166" y="3415044"/>
            <a:ext cx="543889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&lt;class '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pandas.core.frame.DataFrame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RangeIndex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3333 entries, 0 to 3332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Data columns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(total 21 columns):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state             3333 non-null object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account_length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3333 non-null int64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area_code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3333 non-null int64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phone             3333 non-null object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CBBD28A-5D02-5C46-8DAC-17E92B0B89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2166" y="5313361"/>
          <a:ext cx="7713980" cy="812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153908051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288954632"/>
                    </a:ext>
                  </a:extLst>
                </a:gridCol>
                <a:gridCol w="881380">
                  <a:extLst>
                    <a:ext uri="{9D8B030D-6E8A-4147-A177-3AD203B41FA5}">
                      <a16:colId xmlns:a16="http://schemas.microsoft.com/office/drawing/2014/main" val="324121702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12827821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1116812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19959067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7988943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24775173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467257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8352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account_length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101.064806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39.822106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09921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area_code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437.182418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42.37129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32508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vmail_message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8.09901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13.688365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7356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470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 of Data Science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3033656"/>
            <a:ext cx="4848076" cy="3447510"/>
          </a:xfrm>
        </p:spPr>
        <p:txBody>
          <a:bodyPr>
            <a:normAutofit/>
          </a:bodyPr>
          <a:lstStyle/>
          <a:p>
            <a:r>
              <a:rPr lang="en-US" b="1" dirty="0"/>
              <a:t>Maniacal manholes, at a glance</a:t>
            </a:r>
          </a:p>
          <a:p>
            <a:r>
              <a:rPr lang="en-US" i="1" dirty="0"/>
              <a:t>Five-Year Average of Incidents:</a:t>
            </a:r>
            <a:endParaRPr lang="en-US" dirty="0"/>
          </a:p>
          <a:p>
            <a:pPr lvl="1"/>
            <a:r>
              <a:rPr lang="en-US" dirty="0"/>
              <a:t>Explosions (results in injury to persons or property): 29</a:t>
            </a:r>
          </a:p>
          <a:p>
            <a:pPr lvl="1"/>
            <a:r>
              <a:rPr lang="en-US" dirty="0"/>
              <a:t>Fire: 140</a:t>
            </a:r>
          </a:p>
          <a:p>
            <a:pPr lvl="1"/>
            <a:r>
              <a:rPr lang="en-US" dirty="0"/>
              <a:t>Open covers (manhole dislodges, but no injury reported): 37</a:t>
            </a:r>
          </a:p>
          <a:p>
            <a:pPr lvl="1"/>
            <a:r>
              <a:rPr lang="en-US" dirty="0"/>
              <a:t>Smoking manholes: 2,241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28118-2CF1-9B40-9B44-D0F29A0B9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What’s up with NYC’s exploding manholes?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2F1342-C73D-3047-BE00-4FEE466DA7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57" r="9270"/>
          <a:stretch/>
        </p:blipFill>
        <p:spPr>
          <a:xfrm>
            <a:off x="5346551" y="3334871"/>
            <a:ext cx="3657600" cy="26836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623616-DB83-3E41-BD0A-D0500D129C06}"/>
              </a:ext>
            </a:extLst>
          </p:cNvPr>
          <p:cNvSpPr/>
          <p:nvPr/>
        </p:nvSpPr>
        <p:spPr>
          <a:xfrm>
            <a:off x="636513" y="1740237"/>
            <a:ext cx="7636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problem is worst during winter months, when nearly 60 percent of manhole incidents occur, thanks to the mixture of melting snow and de-icing salt seeping into manholes, causing frayed low-voltage cables to fail. In turn, that causes fires, smoke and explosions that can send manhole covers flying.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29D22C-AD55-6047-9516-C8727E6805E7}"/>
              </a:ext>
            </a:extLst>
          </p:cNvPr>
          <p:cNvSpPr/>
          <p:nvPr/>
        </p:nvSpPr>
        <p:spPr>
          <a:xfrm>
            <a:off x="636514" y="6018531"/>
            <a:ext cx="7122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https://www.metro.us/whats-the-deal-with-nycs-exploding-manhole-covers/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616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CE02-D4DB-DF43-94F9-7C0489F5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17969-B5E1-AD45-B5C9-9DD2E122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199"/>
            <a:ext cx="7556313" cy="1866405"/>
          </a:xfrm>
        </p:spPr>
        <p:txBody>
          <a:bodyPr>
            <a:normAutofit/>
          </a:bodyPr>
          <a:lstStyle/>
          <a:p>
            <a:r>
              <a:rPr lang="en-US" dirty="0"/>
              <a:t>Fast &amp; readable queries for filtering rows. </a:t>
            </a:r>
          </a:p>
          <a:p>
            <a:r>
              <a:rPr lang="en-US" dirty="0"/>
              <a:t>Reference columns without quotes </a:t>
            </a:r>
          </a:p>
          <a:p>
            <a:pPr lvl="1"/>
            <a:r>
              <a:rPr lang="en-US" dirty="0"/>
              <a:t>Supports operators BUT concatenate conditions with “</a:t>
            </a:r>
            <a:r>
              <a:rPr lang="en-US" b="1" dirty="0"/>
              <a:t>and”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E58E4-AFF6-0742-8D6B-AE8094F0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40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E5EEF-3BE7-2448-87A5-694530637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df.query</a:t>
            </a:r>
            <a:r>
              <a:rPr lang="en-US" dirty="0"/>
              <a:t>() a better way to filter rows …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40C176-C688-7043-9D51-34AC7C3E33DD}"/>
              </a:ext>
            </a:extLst>
          </p:cNvPr>
          <p:cNvSpPr txBox="1"/>
          <p:nvPr/>
        </p:nvSpPr>
        <p:spPr>
          <a:xfrm>
            <a:off x="905842" y="3408219"/>
            <a:ext cx="7552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df.query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area_code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"415" and \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intl_plan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"yes" and \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day_mins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100  and    \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state == ["WI", "OR", "WY"]')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9865E6-0EEE-0D4F-BC79-D46A85D6FCC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3991" y="5134020"/>
          <a:ext cx="7995847" cy="901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650">
                  <a:extLst>
                    <a:ext uri="{9D8B030D-6E8A-4147-A177-3AD203B41FA5}">
                      <a16:colId xmlns:a16="http://schemas.microsoft.com/office/drawing/2014/main" val="515747574"/>
                    </a:ext>
                  </a:extLst>
                </a:gridCol>
                <a:gridCol w="855638">
                  <a:extLst>
                    <a:ext uri="{9D8B030D-6E8A-4147-A177-3AD203B41FA5}">
                      <a16:colId xmlns:a16="http://schemas.microsoft.com/office/drawing/2014/main" val="2359831172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89432215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662304703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81124092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121363874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47983306"/>
                    </a:ext>
                  </a:extLst>
                </a:gridCol>
                <a:gridCol w="926314">
                  <a:extLst>
                    <a:ext uri="{9D8B030D-6E8A-4147-A177-3AD203B41FA5}">
                      <a16:colId xmlns:a16="http://schemas.microsoft.com/office/drawing/2014/main" val="987645397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327831081"/>
                    </a:ext>
                  </a:extLst>
                </a:gridCol>
                <a:gridCol w="924345">
                  <a:extLst>
                    <a:ext uri="{9D8B030D-6E8A-4147-A177-3AD203B41FA5}">
                      <a16:colId xmlns:a16="http://schemas.microsoft.com/office/drawing/2014/main" val="881025468"/>
                    </a:ext>
                  </a:extLst>
                </a:gridCol>
              </a:tblGrid>
              <a:tr h="343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state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area_code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phone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intl_plan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day_calls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state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day_mins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day_charge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eve_calls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eve_charge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extLst>
                  <a:ext uri="{0D108BD9-81ED-4DB2-BD59-A6C34878D82A}">
                    <a16:rowId xmlns:a16="http://schemas.microsoft.com/office/drawing/2014/main" val="2502042793"/>
                  </a:ext>
                </a:extLst>
              </a:tr>
              <a:tr h="186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355-7705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62.3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23.38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extLst>
                  <a:ext uri="{0D108BD9-81ED-4DB2-BD59-A6C34878D82A}">
                    <a16:rowId xmlns:a16="http://schemas.microsoft.com/office/drawing/2014/main" val="4103660048"/>
                  </a:ext>
                </a:extLst>
              </a:tr>
              <a:tr h="186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378-6772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21.81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extLst>
                  <a:ext uri="{0D108BD9-81ED-4DB2-BD59-A6C34878D82A}">
                    <a16:rowId xmlns:a16="http://schemas.microsoft.com/office/drawing/2014/main" val="2367368307"/>
                  </a:ext>
                </a:extLst>
              </a:tr>
              <a:tr h="186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412-3726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95.9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13.56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extLst>
                  <a:ext uri="{0D108BD9-81ED-4DB2-BD59-A6C34878D82A}">
                    <a16:rowId xmlns:a16="http://schemas.microsoft.com/office/drawing/2014/main" val="2624487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209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CE02-D4DB-DF43-94F9-7C0489F5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17969-B5E1-AD45-B5C9-9DD2E122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1201388"/>
          </a:xfrm>
        </p:spPr>
        <p:txBody>
          <a:bodyPr>
            <a:normAutofit/>
          </a:bodyPr>
          <a:lstStyle/>
          <a:p>
            <a:r>
              <a:rPr lang="en-US" dirty="0"/>
              <a:t>@ character identifies a </a:t>
            </a:r>
            <a:r>
              <a:rPr lang="en-US" b="1" i="1" dirty="0"/>
              <a:t>variable</a:t>
            </a:r>
            <a:r>
              <a:rPr lang="en-US" dirty="0"/>
              <a:t> to be evaluated rather than a </a:t>
            </a:r>
            <a:r>
              <a:rPr lang="en-US" b="1" i="1" dirty="0"/>
              <a:t>column</a:t>
            </a:r>
            <a:r>
              <a:rPr lang="en-US" i="1" dirty="0"/>
              <a:t> name</a:t>
            </a:r>
            <a:r>
              <a:rPr lang="en-US" dirty="0"/>
              <a:t>, and lets you efficiently evaluate expressions.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E58E4-AFF6-0742-8D6B-AE8094F0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41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E5EEF-3BE7-2448-87A5-694530637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df.query</a:t>
            </a:r>
            <a:r>
              <a:rPr lang="en-US" dirty="0"/>
              <a:t>() reference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40C176-C688-7043-9D51-34AC7C3E33DD}"/>
              </a:ext>
            </a:extLst>
          </p:cNvPr>
          <p:cNvSpPr txBox="1"/>
          <p:nvPr/>
        </p:nvSpPr>
        <p:spPr>
          <a:xfrm>
            <a:off x="753094" y="2755900"/>
            <a:ext cx="7552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mean_calls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day_calls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'].mean()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state_list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["WI", "OR", "WY"]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df.query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area_code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"415" and \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intl_plan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"yes" and \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day_calls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 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mean_calls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and \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state     == 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state_list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D4F4B15-D59F-F644-A5DF-7F65DFA3119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9300" y="4925145"/>
          <a:ext cx="7995847" cy="127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650">
                  <a:extLst>
                    <a:ext uri="{9D8B030D-6E8A-4147-A177-3AD203B41FA5}">
                      <a16:colId xmlns:a16="http://schemas.microsoft.com/office/drawing/2014/main" val="759212687"/>
                    </a:ext>
                  </a:extLst>
                </a:gridCol>
                <a:gridCol w="855638">
                  <a:extLst>
                    <a:ext uri="{9D8B030D-6E8A-4147-A177-3AD203B41FA5}">
                      <a16:colId xmlns:a16="http://schemas.microsoft.com/office/drawing/2014/main" val="4173954938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85297546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760022527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515084952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011257881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1662675446"/>
                    </a:ext>
                  </a:extLst>
                </a:gridCol>
                <a:gridCol w="926314">
                  <a:extLst>
                    <a:ext uri="{9D8B030D-6E8A-4147-A177-3AD203B41FA5}">
                      <a16:colId xmlns:a16="http://schemas.microsoft.com/office/drawing/2014/main" val="811080247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122563207"/>
                    </a:ext>
                  </a:extLst>
                </a:gridCol>
                <a:gridCol w="924345">
                  <a:extLst>
                    <a:ext uri="{9D8B030D-6E8A-4147-A177-3AD203B41FA5}">
                      <a16:colId xmlns:a16="http://schemas.microsoft.com/office/drawing/2014/main" val="3888259132"/>
                    </a:ext>
                  </a:extLst>
                </a:gridCol>
              </a:tblGrid>
              <a:tr h="343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state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area_code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phone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intl_plan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day_calls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state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day_mins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day_charge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eve_calls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eve_charge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extLst>
                  <a:ext uri="{0D108BD9-81ED-4DB2-BD59-A6C34878D82A}">
                    <a16:rowId xmlns:a16="http://schemas.microsoft.com/office/drawing/2014/main" val="4294524948"/>
                  </a:ext>
                </a:extLst>
              </a:tr>
              <a:tr h="186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332-9460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176.2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29.95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12.33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extLst>
                  <a:ext uri="{0D108BD9-81ED-4DB2-BD59-A6C34878D82A}">
                    <a16:rowId xmlns:a16="http://schemas.microsoft.com/office/drawing/2014/main" val="441921050"/>
                  </a:ext>
                </a:extLst>
              </a:tr>
              <a:tr h="186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421-9401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264.3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44.93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13.68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extLst>
                  <a:ext uri="{0D108BD9-81ED-4DB2-BD59-A6C34878D82A}">
                    <a16:rowId xmlns:a16="http://schemas.microsoft.com/office/drawing/2014/main" val="3993329813"/>
                  </a:ext>
                </a:extLst>
              </a:tr>
              <a:tr h="186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355-7705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62.3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23.38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extLst>
                  <a:ext uri="{0D108BD9-81ED-4DB2-BD59-A6C34878D82A}">
                    <a16:rowId xmlns:a16="http://schemas.microsoft.com/office/drawing/2014/main" val="2351051526"/>
                  </a:ext>
                </a:extLst>
              </a:tr>
              <a:tr h="186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406-1349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189.6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32.23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22.73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extLst>
                  <a:ext uri="{0D108BD9-81ED-4DB2-BD59-A6C34878D82A}">
                    <a16:rowId xmlns:a16="http://schemas.microsoft.com/office/drawing/2014/main" val="2787083181"/>
                  </a:ext>
                </a:extLst>
              </a:tr>
              <a:tr h="186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339-6637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126.9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21.57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14.19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extLst>
                  <a:ext uri="{0D108BD9-81ED-4DB2-BD59-A6C34878D82A}">
                    <a16:rowId xmlns:a16="http://schemas.microsoft.com/office/drawing/2014/main" val="1291074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912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go see some code…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0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E8CC-D544-BE40-9907-D1F7FDB1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Business Understanding /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15D69-ED4D-E746-AF85-B3FE75D3C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516903"/>
            <a:ext cx="8242114" cy="46310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do you really want to accomplish?</a:t>
            </a: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2">
                    <a:lumMod val="25000"/>
                  </a:schemeClr>
                </a:solidFill>
              </a:rPr>
              <a:t>“predict manhole fires and explosions before they occur.”</a:t>
            </a:r>
          </a:p>
          <a:p>
            <a:r>
              <a:rPr lang="en-US" dirty="0"/>
              <a:t>What are the constraints? </a:t>
            </a:r>
          </a:p>
          <a:p>
            <a:r>
              <a:rPr lang="en-US" dirty="0"/>
              <a:t>What are the risks? </a:t>
            </a:r>
          </a:p>
          <a:p>
            <a:r>
              <a:rPr lang="en-US" dirty="0"/>
              <a:t>How will you evaluate the quality of the results?</a:t>
            </a:r>
          </a:p>
          <a:p>
            <a:r>
              <a:rPr lang="en-US" dirty="0"/>
              <a:t>For manhole events : </a:t>
            </a:r>
          </a:p>
          <a:p>
            <a:pPr lvl="1"/>
            <a:r>
              <a:rPr lang="en-US" dirty="0"/>
              <a:t>Goal 1: Assess accuracy of predicting manhole events before they happen.</a:t>
            </a:r>
          </a:p>
          <a:p>
            <a:pPr lvl="1"/>
            <a:r>
              <a:rPr lang="en-US" dirty="0"/>
              <a:t>Goal 2: Determine how often manholes need to be inspected.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13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E9DBC-AB46-004D-8719-EF0E31DF9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2AD2F-F9D1-ED41-8AAD-36FB6D7FB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Trouble tickets – free text documents typed by dispatchers documenting problems on the electrical grid.</a:t>
            </a:r>
          </a:p>
          <a:p>
            <a:r>
              <a:rPr lang="en-US" dirty="0"/>
              <a:t>Records of information about manholes</a:t>
            </a:r>
          </a:p>
          <a:p>
            <a:r>
              <a:rPr lang="en-US" dirty="0"/>
              <a:t>Records of information about underground cables </a:t>
            </a:r>
          </a:p>
          <a:p>
            <a:r>
              <a:rPr lang="en-US" dirty="0"/>
              <a:t>Electrical shock information tables</a:t>
            </a:r>
          </a:p>
          <a:p>
            <a:r>
              <a:rPr lang="en-US" dirty="0"/>
              <a:t>Extra information about serious events</a:t>
            </a:r>
          </a:p>
          <a:p>
            <a:r>
              <a:rPr lang="en-US" dirty="0"/>
              <a:t>Inspection reports</a:t>
            </a:r>
          </a:p>
          <a:p>
            <a:r>
              <a:rPr lang="en-US" dirty="0"/>
              <a:t>Vented cover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196FE2-2B76-C646-8F6B-1549C8485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mix of “Structured &amp; Unstructured” </a:t>
            </a:r>
          </a:p>
        </p:txBody>
      </p:sp>
    </p:spTree>
    <p:extLst>
      <p:ext uri="{BB962C8B-B14F-4D97-AF65-F5344CB8AC3E}">
        <p14:creationId xmlns:p14="http://schemas.microsoft.com/office/powerpoint/2010/main" val="1472785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F79D8-1AB4-124C-B4E6-FE1059CE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E84F4-BE53-B24C-A624-1EDC6B7E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Turn free text into structured information:</a:t>
            </a:r>
          </a:p>
          <a:p>
            <a:pPr lvl="1"/>
            <a:r>
              <a:rPr lang="en-US" dirty="0"/>
              <a:t>Trouble tickets turned into a vector like:</a:t>
            </a:r>
          </a:p>
          <a:p>
            <a:pPr lvl="1"/>
            <a:r>
              <a:rPr lang="en-US" dirty="0"/>
              <a:t>Serious  /  Less Serious  /  Not an Event</a:t>
            </a:r>
          </a:p>
          <a:p>
            <a:pPr lvl="1"/>
            <a:r>
              <a:rPr lang="en-US" dirty="0"/>
              <a:t>Year, Month, Day </a:t>
            </a:r>
          </a:p>
          <a:p>
            <a:r>
              <a:rPr lang="en-US" dirty="0"/>
              <a:t>Manhole Covers</a:t>
            </a:r>
          </a:p>
          <a:p>
            <a:pPr lvl="1"/>
            <a:r>
              <a:rPr lang="en-US" dirty="0"/>
              <a:t>Geolocation </a:t>
            </a:r>
          </a:p>
          <a:p>
            <a:r>
              <a:rPr lang="en-US" dirty="0"/>
              <a:t>Labeling</a:t>
            </a:r>
          </a:p>
          <a:p>
            <a:pPr lvl="1"/>
            <a:r>
              <a:rPr lang="en-US" dirty="0"/>
              <a:t>Identifying Manholes that exploded and those that didn’t </a:t>
            </a:r>
          </a:p>
          <a:p>
            <a:r>
              <a:rPr lang="en-US" dirty="0"/>
              <a:t>Try to integrate tables (create unique identifiers)</a:t>
            </a:r>
          </a:p>
          <a:p>
            <a:pPr lvl="1"/>
            <a:r>
              <a:rPr lang="en-US" dirty="0"/>
              <a:t>Join manholes to Cables,</a:t>
            </a:r>
          </a:p>
          <a:p>
            <a:pPr lvl="2"/>
            <a:r>
              <a:rPr lang="en-US" dirty="0"/>
              <a:t>half of the cable records disappear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E7FBD1-C0D6-0C4A-B429-DD94A34EA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Cleaning, Transforming &amp; Engineering </a:t>
            </a:r>
          </a:p>
        </p:txBody>
      </p:sp>
    </p:spTree>
    <p:extLst>
      <p:ext uri="{BB962C8B-B14F-4D97-AF65-F5344CB8AC3E}">
        <p14:creationId xmlns:p14="http://schemas.microsoft.com/office/powerpoint/2010/main" val="346333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If you want to answer a yes/no question, this is </a:t>
            </a:r>
            <a:r>
              <a:rPr lang="en-US" sz="2100" b="1" dirty="0">
                <a:solidFill>
                  <a:srgbClr val="FF0000"/>
                </a:solidFill>
              </a:rPr>
              <a:t>classification</a:t>
            </a:r>
            <a:r>
              <a:rPr lang="en-US" sz="2100" dirty="0"/>
              <a:t>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For manholes, will the manhole explode next year? </a:t>
            </a:r>
            <a:r>
              <a:rPr lang="en-US" b="1" dirty="0">
                <a:solidFill>
                  <a:srgbClr val="FF0000"/>
                </a:solidFill>
              </a:rPr>
              <a:t>Y/N</a:t>
            </a:r>
          </a:p>
          <a:p>
            <a:r>
              <a:rPr lang="en-US" sz="2100" dirty="0">
                <a:solidFill>
                  <a:srgbClr val="000000"/>
                </a:solidFill>
              </a:rPr>
              <a:t>If you want to predict a numerical value, this is </a:t>
            </a:r>
            <a:r>
              <a:rPr lang="en-US" sz="2100" b="1" dirty="0">
                <a:solidFill>
                  <a:srgbClr val="FF0000"/>
                </a:solidFill>
              </a:rPr>
              <a:t>regression</a:t>
            </a:r>
            <a:r>
              <a:rPr lang="en-US" sz="2100" dirty="0"/>
              <a:t>. </a:t>
            </a:r>
          </a:p>
          <a:p>
            <a:r>
              <a:rPr lang="en-US" sz="2100" dirty="0">
                <a:solidFill>
                  <a:srgbClr val="000000"/>
                </a:solidFill>
              </a:rPr>
              <a:t>If you want to group observations into similar-looking groups, this is </a:t>
            </a:r>
            <a:r>
              <a:rPr lang="en-US" sz="2100" b="1" dirty="0">
                <a:solidFill>
                  <a:srgbClr val="FF0000"/>
                </a:solidFill>
              </a:rPr>
              <a:t>clustering</a:t>
            </a:r>
            <a:r>
              <a:rPr lang="en-US" sz="2100" dirty="0">
                <a:solidFill>
                  <a:srgbClr val="000000"/>
                </a:solidFill>
              </a:rPr>
              <a:t>.</a:t>
            </a:r>
          </a:p>
          <a:p>
            <a:r>
              <a:rPr lang="en-US" sz="2100" dirty="0">
                <a:solidFill>
                  <a:srgbClr val="000000"/>
                </a:solidFill>
              </a:rPr>
              <a:t>If you want to recommend someone an item (e.g., book/movie/product) based on ratings data from customers, this is a </a:t>
            </a:r>
            <a:r>
              <a:rPr lang="en-US" sz="2100" b="1" dirty="0">
                <a:solidFill>
                  <a:srgbClr val="FF0000"/>
                </a:solidFill>
              </a:rPr>
              <a:t>recommender system</a:t>
            </a:r>
            <a:r>
              <a:rPr lang="en-US" sz="2100" dirty="0">
                <a:solidFill>
                  <a:srgbClr val="000000"/>
                </a:solidFill>
              </a:rPr>
              <a:t>.</a:t>
            </a:r>
          </a:p>
          <a:p>
            <a:r>
              <a:rPr lang="en-US" sz="2100" dirty="0">
                <a:solidFill>
                  <a:srgbClr val="000000"/>
                </a:solidFill>
              </a:rPr>
              <a:t>Note: There are many other machine learning problems.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B32C4-DB97-1240-BAEA-097D9C790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Predictive Modeling synonymous with ML </a:t>
            </a:r>
          </a:p>
        </p:txBody>
      </p:sp>
    </p:spTree>
    <p:extLst>
      <p:ext uri="{BB962C8B-B14F-4D97-AF65-F5344CB8AC3E}">
        <p14:creationId xmlns:p14="http://schemas.microsoft.com/office/powerpoint/2010/main" val="178553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DED1D-86EC-EB4D-B084-6A683B9B9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31DA9-388D-2D44-9B50-BDF36D4DB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981200"/>
            <a:ext cx="8228667" cy="4144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do you measure the quality of the result? </a:t>
            </a:r>
          </a:p>
          <a:p>
            <a:pPr lvl="1"/>
            <a:r>
              <a:rPr lang="en-US" dirty="0"/>
              <a:t>AUC / ROC charts useful but kind of Naïve </a:t>
            </a:r>
          </a:p>
          <a:p>
            <a:r>
              <a:rPr lang="en-US" dirty="0"/>
              <a:t>Evaluation can be difficult if the data do not provide ground truth.</a:t>
            </a:r>
          </a:p>
          <a:p>
            <a:r>
              <a:rPr lang="en-US" dirty="0"/>
              <a:t>This anything with safety is a trade off between recall and precision</a:t>
            </a:r>
          </a:p>
          <a:p>
            <a:pPr lvl="1"/>
            <a:r>
              <a:rPr lang="en-US" dirty="0"/>
              <a:t>Precision – TP / (TP + FP ) </a:t>
            </a:r>
          </a:p>
          <a:p>
            <a:pPr lvl="1"/>
            <a:r>
              <a:rPr lang="en-US" dirty="0"/>
              <a:t>Recall – TP / (TP </a:t>
            </a:r>
            <a:r>
              <a:rPr lang="en-US" b="1" dirty="0"/>
              <a:t>+ FN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High recall, low precision. Our classifier casts a very wide net, identifies lots of exploding manholes, but also a lot of non-exploding. </a:t>
            </a:r>
          </a:p>
          <a:p>
            <a:pPr lvl="1"/>
            <a:r>
              <a:rPr lang="en-US" dirty="0"/>
              <a:t>High recall, high precision. The holy grail, our fish net is wide and highly specialized. We identify a lot of exploding manholes while minimizing the number of false positives. </a:t>
            </a:r>
          </a:p>
          <a:p>
            <a:r>
              <a:rPr lang="en-US" dirty="0"/>
              <a:t>For manhole events, we had engineers at Con Edison withhold high quality recent data and conduct a blind test.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52BCFE-3B2B-9D43-926C-167B51044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How Accuracy? Precision? Recall?  </a:t>
            </a:r>
          </a:p>
        </p:txBody>
      </p:sp>
    </p:spTree>
    <p:extLst>
      <p:ext uri="{BB962C8B-B14F-4D97-AF65-F5344CB8AC3E}">
        <p14:creationId xmlns:p14="http://schemas.microsoft.com/office/powerpoint/2010/main" val="1908053294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29678</TotalTime>
  <Words>3431</Words>
  <Application>Microsoft Macintosh PowerPoint</Application>
  <PresentationFormat>On-screen Show (4:3)</PresentationFormat>
  <Paragraphs>643</Paragraphs>
  <Slides>42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ＭＳ Ｐゴシック</vt:lpstr>
      <vt:lpstr>Arial</vt:lpstr>
      <vt:lpstr>Calibri</vt:lpstr>
      <vt:lpstr>Calibri Light</vt:lpstr>
      <vt:lpstr>Courier New</vt:lpstr>
      <vt:lpstr>Franklin Gothic Book</vt:lpstr>
      <vt:lpstr>Helvetica Neue</vt:lpstr>
      <vt:lpstr>Noto Sans Symbols</vt:lpstr>
      <vt:lpstr>Rockwell</vt:lpstr>
      <vt:lpstr>Segoe</vt:lpstr>
      <vt:lpstr>Source Sans Pro</vt:lpstr>
      <vt:lpstr>Wingdings</vt:lpstr>
      <vt:lpstr>Advantage WFU Gray</vt:lpstr>
      <vt:lpstr>Custom Design</vt:lpstr>
      <vt:lpstr>BUS281A:  Hands on Data Science w. Python Mike Ames</vt:lpstr>
      <vt:lpstr>Data Science &amp; Business Analytics  </vt:lpstr>
      <vt:lpstr>Crisp Data Mining (1996) </vt:lpstr>
      <vt:lpstr>Real Example of Data Science  </vt:lpstr>
      <vt:lpstr>Business Understanding / Objective</vt:lpstr>
      <vt:lpstr>Data Understanding </vt:lpstr>
      <vt:lpstr>Data Preparation </vt:lpstr>
      <vt:lpstr>Model Building</vt:lpstr>
      <vt:lpstr>Evaluation</vt:lpstr>
      <vt:lpstr>Week 1</vt:lpstr>
      <vt:lpstr>And our journey begins… </vt:lpstr>
      <vt:lpstr>The “Design Pattern” </vt:lpstr>
      <vt:lpstr>Why Python? </vt:lpstr>
      <vt:lpstr>Syllabus</vt:lpstr>
      <vt:lpstr>Syllabus</vt:lpstr>
      <vt:lpstr>Grading</vt:lpstr>
      <vt:lpstr>Data Camp </vt:lpstr>
      <vt:lpstr>Projects</vt:lpstr>
      <vt:lpstr>Setup &amp; Install Python &amp; Jupyter</vt:lpstr>
      <vt:lpstr>Setup &amp; Install Python &amp; Jupyter</vt:lpstr>
      <vt:lpstr>Your First Notebook</vt:lpstr>
      <vt:lpstr>Python Syntax </vt:lpstr>
      <vt:lpstr>Components of a Python Program</vt:lpstr>
      <vt:lpstr>Goals and Objectives</vt:lpstr>
      <vt:lpstr>Our goal this week... </vt:lpstr>
      <vt:lpstr>Week 1 – Getting Started Summer 2020 </vt:lpstr>
      <vt:lpstr>Setting up Python</vt:lpstr>
      <vt:lpstr>Anaconda Navigator </vt:lpstr>
      <vt:lpstr>Jupyter Notebooks </vt:lpstr>
      <vt:lpstr>Your first Notebook</vt:lpstr>
      <vt:lpstr>Quick and Dirty Python</vt:lpstr>
      <vt:lpstr>Pandas</vt:lpstr>
      <vt:lpstr>Pandas </vt:lpstr>
      <vt:lpstr>Pandas</vt:lpstr>
      <vt:lpstr>Pandas </vt:lpstr>
      <vt:lpstr>Pandas </vt:lpstr>
      <vt:lpstr>Pandas </vt:lpstr>
      <vt:lpstr>Pandas</vt:lpstr>
      <vt:lpstr>Pandas</vt:lpstr>
      <vt:lpstr>Pandas </vt:lpstr>
      <vt:lpstr>Pandas </vt:lpstr>
      <vt:lpstr>Lets go see some code…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Towards the Future of Business Education  at Wake Forest University</dc:title>
  <dc:creator>SGreen</dc:creator>
  <cp:lastModifiedBy>Mike Ames</cp:lastModifiedBy>
  <cp:revision>1064</cp:revision>
  <cp:lastPrinted>2016-10-04T20:26:21Z</cp:lastPrinted>
  <dcterms:created xsi:type="dcterms:W3CDTF">2014-09-07T15:36:25Z</dcterms:created>
  <dcterms:modified xsi:type="dcterms:W3CDTF">2020-05-28T13:06:43Z</dcterms:modified>
</cp:coreProperties>
</file>